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pn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media/image55.jpg" ContentType="image/jpeg"/>
  <Override PartName="/ppt/notesSlides/notesSlide3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notesSlides/notesSlide3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3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34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1"/>
  </p:notesMasterIdLst>
  <p:sldIdLst>
    <p:sldId id="287" r:id="rId2"/>
    <p:sldId id="309" r:id="rId3"/>
    <p:sldId id="288" r:id="rId4"/>
    <p:sldId id="289" r:id="rId5"/>
    <p:sldId id="350" r:id="rId6"/>
    <p:sldId id="351" r:id="rId7"/>
    <p:sldId id="352" r:id="rId8"/>
    <p:sldId id="316" r:id="rId9"/>
    <p:sldId id="321" r:id="rId10"/>
    <p:sldId id="348" r:id="rId11"/>
    <p:sldId id="349" r:id="rId12"/>
    <p:sldId id="323" r:id="rId13"/>
    <p:sldId id="324" r:id="rId14"/>
    <p:sldId id="325" r:id="rId15"/>
    <p:sldId id="326" r:id="rId16"/>
    <p:sldId id="317" r:id="rId17"/>
    <p:sldId id="344" r:id="rId18"/>
    <p:sldId id="328" r:id="rId19"/>
    <p:sldId id="329" r:id="rId20"/>
    <p:sldId id="330" r:id="rId21"/>
    <p:sldId id="331" r:id="rId22"/>
    <p:sldId id="332" r:id="rId23"/>
    <p:sldId id="333" r:id="rId24"/>
    <p:sldId id="334" r:id="rId25"/>
    <p:sldId id="335" r:id="rId26"/>
    <p:sldId id="336" r:id="rId27"/>
    <p:sldId id="337" r:id="rId28"/>
    <p:sldId id="318" r:id="rId29"/>
    <p:sldId id="290" r:id="rId30"/>
    <p:sldId id="291" r:id="rId31"/>
    <p:sldId id="293" r:id="rId32"/>
    <p:sldId id="294" r:id="rId33"/>
    <p:sldId id="295" r:id="rId34"/>
    <p:sldId id="296" r:id="rId35"/>
    <p:sldId id="292" r:id="rId36"/>
    <p:sldId id="298" r:id="rId37"/>
    <p:sldId id="297" r:id="rId38"/>
    <p:sldId id="300" r:id="rId39"/>
    <p:sldId id="299" r:id="rId40"/>
    <p:sldId id="319" r:id="rId41"/>
    <p:sldId id="301" r:id="rId42"/>
    <p:sldId id="302" r:id="rId43"/>
    <p:sldId id="303" r:id="rId44"/>
    <p:sldId id="304" r:id="rId45"/>
    <p:sldId id="305" r:id="rId46"/>
    <p:sldId id="306" r:id="rId47"/>
    <p:sldId id="308" r:id="rId48"/>
    <p:sldId id="307" r:id="rId49"/>
    <p:sldId id="338" r:id="rId50"/>
    <p:sldId id="339" r:id="rId51"/>
    <p:sldId id="340" r:id="rId52"/>
    <p:sldId id="341" r:id="rId53"/>
    <p:sldId id="342" r:id="rId54"/>
    <p:sldId id="343" r:id="rId55"/>
    <p:sldId id="320" r:id="rId56"/>
    <p:sldId id="345" r:id="rId57"/>
    <p:sldId id="353" r:id="rId58"/>
    <p:sldId id="354" r:id="rId59"/>
    <p:sldId id="346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745"/>
    <p:restoredTop sz="86451"/>
  </p:normalViewPr>
  <p:slideViewPr>
    <p:cSldViewPr snapToGrid="0" snapToObjects="1">
      <p:cViewPr>
        <p:scale>
          <a:sx n="70" d="100"/>
          <a:sy n="70" d="100"/>
        </p:scale>
        <p:origin x="1072" y="7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C:\Users\Paulo\Desktop\UCD\Xpreso\ortools_examples\my_projects\Driver_Results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microsoft.com/office/2011/relationships/chartStyle" Target="style10.xml"/><Relationship Id="rId2" Type="http://schemas.microsoft.com/office/2011/relationships/chartColorStyle" Target="colors10.xml"/><Relationship Id="rId3" Type="http://schemas.openxmlformats.org/officeDocument/2006/relationships/oleObject" Target="file:///C:\Users\Paulo\Desktop\UCD\Xpreso\ortools_examples\my_projects\Driver_Results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microsoft.com/office/2011/relationships/chartStyle" Target="style11.xml"/><Relationship Id="rId2" Type="http://schemas.microsoft.com/office/2011/relationships/chartColorStyle" Target="colors11.xml"/><Relationship Id="rId3" Type="http://schemas.openxmlformats.org/officeDocument/2006/relationships/oleObject" Target="file:///C:\Users\Paulo\Desktop\UCD\Xpreso\ortools_examples\my_projects\Driver_Results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microsoft.com/office/2011/relationships/chartStyle" Target="style12.xml"/><Relationship Id="rId2" Type="http://schemas.microsoft.com/office/2011/relationships/chartColorStyle" Target="colors12.xml"/><Relationship Id="rId3" Type="http://schemas.openxmlformats.org/officeDocument/2006/relationships/oleObject" Target="file:///C:\Users\Paulo\Desktop\UCD\Xpreso\ortools_examples\my_projects\Driver_Results.xlsx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microsoft.com/office/2011/relationships/chartStyle" Target="style13.xml"/><Relationship Id="rId2" Type="http://schemas.microsoft.com/office/2011/relationships/chartColorStyle" Target="colors13.xml"/><Relationship Id="rId3" Type="http://schemas.openxmlformats.org/officeDocument/2006/relationships/oleObject" Target="file:///C:\Users\Paulo\Desktop\UCD\Xpreso\ortools_examples\my_projects\Driver_Results.xlsx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microsoft.com/office/2011/relationships/chartStyle" Target="style14.xml"/><Relationship Id="rId2" Type="http://schemas.microsoft.com/office/2011/relationships/chartColorStyle" Target="colors14.xml"/><Relationship Id="rId3" Type="http://schemas.openxmlformats.org/officeDocument/2006/relationships/oleObject" Target="file:///C:\Users\Paulo\Desktop\UCD\Xpreso\ortools_examples\my_projects\Driver_Results.xlsx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microsoft.com/office/2011/relationships/chartStyle" Target="style15.xml"/><Relationship Id="rId2" Type="http://schemas.microsoft.com/office/2011/relationships/chartColorStyle" Target="colors15.xml"/><Relationship Id="rId3" Type="http://schemas.openxmlformats.org/officeDocument/2006/relationships/oleObject" Target="file:///C:\Users\Paulo\Desktop\UCD\Xpreso\ortools_examples\my_projects\Driver_Results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4" Type="http://schemas.openxmlformats.org/officeDocument/2006/relationships/oleObject" Target="file:///C:\Users\Paulo\Desktop\UCD\Xpreso\ortools_examples\my_projects\Driver_Results.xlsx" TargetMode="External"/><Relationship Id="rId1" Type="http://schemas.microsoft.com/office/2011/relationships/chartStyle" Target="style2.xml"/><Relationship Id="rId2" Type="http://schemas.microsoft.com/office/2011/relationships/chartColorStyle" Target="colors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4" Type="http://schemas.openxmlformats.org/officeDocument/2006/relationships/oleObject" Target="file:///C:\Users\Paulo\Desktop\UCD\Xpreso\ortools_examples\my_projects\Driver_Results.xlsx" TargetMode="External"/><Relationship Id="rId1" Type="http://schemas.microsoft.com/office/2011/relationships/chartStyle" Target="style3.xml"/><Relationship Id="rId2" Type="http://schemas.microsoft.com/office/2011/relationships/chartColorStyle" Target="colors3.xm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/C:\Users\Paulo\Desktop\UCD\Xpreso\ortools_examples\my_projects\Driver_Results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oleObject" Target="file:///C:\Users\Paulo\Desktop\UCD\Xpreso\ortools_examples\my_projects\Driver_Results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oleObject" Target="file:///C:\Users\Paulo\Desktop\UCD\Xpreso\ortools_examples\my_projects\Driver_Results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oleObject" Target="file:///C:\Users\Paulo\Desktop\UCD\Xpreso\ortools_examples\my_projects\Driver_Results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microsoft.com/office/2011/relationships/chartStyle" Target="style8.xml"/><Relationship Id="rId2" Type="http://schemas.microsoft.com/office/2011/relationships/chartColorStyle" Target="colors8.xml"/><Relationship Id="rId3" Type="http://schemas.openxmlformats.org/officeDocument/2006/relationships/oleObject" Target="file:///C:\Users\Paulo\Desktop\UCD\Xpreso\ortools_examples\my_projects\Driver_Results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microsoft.com/office/2011/relationships/chartStyle" Target="style9.xml"/><Relationship Id="rId2" Type="http://schemas.microsoft.com/office/2011/relationships/chartColorStyle" Target="colors9.xml"/><Relationship Id="rId3" Type="http://schemas.openxmlformats.org/officeDocument/2006/relationships/oleObject" Target="file:///C:\Users\Paulo\Desktop\UCD\Xpreso\ortools_examples\my_projects\Driver_Resul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E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cap="none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E" dirty="0"/>
              <a:t>ROAD </a:t>
            </a:r>
            <a:r>
              <a:rPr lang="en-IE" dirty="0" smtClean="0"/>
              <a:t>DISTANCE (km)</a:t>
            </a:r>
            <a:endParaRPr lang="en-IE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cap="none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noFill/>
            <a:ln w="25400" cap="flat" cmpd="sng" algn="ctr">
              <a:solidFill>
                <a:schemeClr val="dk1">
                  <a:tint val="88500"/>
                </a:schemeClr>
              </a:solidFill>
              <a:miter lim="800000"/>
            </a:ln>
            <a:effectLst/>
          </c:spPr>
          <c:invertIfNegative val="0"/>
          <c:cat>
            <c:strRef>
              <c:f>Sheet1!$D$3:$D$6</c:f>
              <c:strCache>
                <c:ptCount val="4"/>
                <c:pt idx="0">
                  <c:v>DRIVER</c:v>
                </c:pt>
                <c:pt idx="1">
                  <c:v>RD</c:v>
                </c:pt>
                <c:pt idx="2">
                  <c:v>SP-EM</c:v>
                </c:pt>
                <c:pt idx="3">
                  <c:v>GD-EM</c:v>
                </c:pt>
              </c:strCache>
            </c:strRef>
          </c:cat>
          <c:val>
            <c:numRef>
              <c:f>Sheet1!$E$3:$E$6</c:f>
              <c:numCache>
                <c:formatCode>General</c:formatCode>
                <c:ptCount val="4"/>
                <c:pt idx="0">
                  <c:v>167.95</c:v>
                </c:pt>
                <c:pt idx="1">
                  <c:v>156.94</c:v>
                </c:pt>
                <c:pt idx="2">
                  <c:v>159.95</c:v>
                </c:pt>
                <c:pt idx="3">
                  <c:v>159.95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35"/>
        <c:axId val="-1491014464"/>
        <c:axId val="-1491020592"/>
      </c:barChart>
      <c:catAx>
        <c:axId val="-1491014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91020592"/>
        <c:crosses val="autoZero"/>
        <c:auto val="1"/>
        <c:lblAlgn val="ctr"/>
        <c:lblOffset val="100"/>
        <c:noMultiLvlLbl val="0"/>
      </c:catAx>
      <c:valAx>
        <c:axId val="-14910205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910144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E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cap="none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E"/>
              <a:t>ROAD DISTANCE (km)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cap="none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noFill/>
            <a:ln w="25400" cap="flat" cmpd="sng" algn="ctr">
              <a:solidFill>
                <a:schemeClr val="dk1">
                  <a:tint val="88500"/>
                </a:schemeClr>
              </a:solidFill>
              <a:miter lim="800000"/>
            </a:ln>
            <a:effectLst/>
          </c:spPr>
          <c:invertIfNegative val="0"/>
          <c:cat>
            <c:strRef>
              <c:f>Sheet1!$D$27:$D$30</c:f>
              <c:strCache>
                <c:ptCount val="4"/>
                <c:pt idx="0">
                  <c:v>DRIVER</c:v>
                </c:pt>
                <c:pt idx="1">
                  <c:v>RD</c:v>
                </c:pt>
                <c:pt idx="2">
                  <c:v>SP-EM</c:v>
                </c:pt>
                <c:pt idx="3">
                  <c:v>GD-EM</c:v>
                </c:pt>
              </c:strCache>
            </c:strRef>
          </c:cat>
          <c:val>
            <c:numRef>
              <c:f>Sheet1!$E$27:$E$30</c:f>
              <c:numCache>
                <c:formatCode>General</c:formatCode>
                <c:ptCount val="4"/>
                <c:pt idx="0">
                  <c:v>101.1</c:v>
                </c:pt>
                <c:pt idx="1">
                  <c:v>75.63</c:v>
                </c:pt>
                <c:pt idx="2">
                  <c:v>76.39</c:v>
                </c:pt>
                <c:pt idx="3">
                  <c:v>76.63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35"/>
        <c:axId val="-1491375408"/>
        <c:axId val="-1491378528"/>
      </c:barChart>
      <c:catAx>
        <c:axId val="-1491375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91378528"/>
        <c:crosses val="autoZero"/>
        <c:auto val="1"/>
        <c:lblAlgn val="ctr"/>
        <c:lblOffset val="100"/>
        <c:noMultiLvlLbl val="0"/>
      </c:catAx>
      <c:valAx>
        <c:axId val="-14913785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91375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E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cap="none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E"/>
              <a:t>SD-EM(kg)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cap="none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noFill/>
            <a:ln w="25400" cap="flat" cmpd="sng" algn="ctr">
              <a:solidFill>
                <a:schemeClr val="dk1">
                  <a:tint val="88500"/>
                </a:schemeClr>
              </a:solidFill>
              <a:miter lim="800000"/>
            </a:ln>
            <a:effectLst/>
          </c:spPr>
          <c:invertIfNegative val="0"/>
          <c:cat>
            <c:strRef>
              <c:f>Sheet1!$D$27:$D$30</c:f>
              <c:strCache>
                <c:ptCount val="4"/>
                <c:pt idx="0">
                  <c:v>DRIVER</c:v>
                </c:pt>
                <c:pt idx="1">
                  <c:v>RD</c:v>
                </c:pt>
                <c:pt idx="2">
                  <c:v>SP-EM</c:v>
                </c:pt>
                <c:pt idx="3">
                  <c:v>GD-EM</c:v>
                </c:pt>
              </c:strCache>
            </c:strRef>
          </c:cat>
          <c:val>
            <c:numRef>
              <c:f>Sheet1!$G$27:$G$30</c:f>
              <c:numCache>
                <c:formatCode>0.00</c:formatCode>
                <c:ptCount val="4"/>
                <c:pt idx="0">
                  <c:v>24262.3</c:v>
                </c:pt>
                <c:pt idx="1">
                  <c:v>17587.99000000001</c:v>
                </c:pt>
                <c:pt idx="2">
                  <c:v>17315.0</c:v>
                </c:pt>
                <c:pt idx="3" formatCode="General">
                  <c:v>17548.34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35"/>
        <c:axId val="-1498464016"/>
        <c:axId val="-1496993216"/>
      </c:barChart>
      <c:catAx>
        <c:axId val="-1498464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96993216"/>
        <c:crosses val="autoZero"/>
        <c:auto val="1"/>
        <c:lblAlgn val="ctr"/>
        <c:lblOffset val="100"/>
        <c:noMultiLvlLbl val="0"/>
      </c:catAx>
      <c:valAx>
        <c:axId val="-1496993216"/>
        <c:scaling>
          <c:orientation val="minMax"/>
        </c:scaling>
        <c:delete val="0"/>
        <c:axPos val="l"/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98464016"/>
        <c:crosses val="autoZero"/>
        <c:crossBetween val="between"/>
        <c:dispUnits>
          <c:builtInUnit val="thousands"/>
          <c:dispUnitsLbl>
            <c:layout/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E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cap="none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E"/>
              <a:t>GD-EM(kg)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cap="none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noFill/>
            <a:ln w="25400" cap="flat" cmpd="sng" algn="ctr">
              <a:solidFill>
                <a:schemeClr val="dk1">
                  <a:tint val="88500"/>
                </a:schemeClr>
              </a:solidFill>
              <a:miter lim="800000"/>
            </a:ln>
            <a:effectLst/>
          </c:spPr>
          <c:invertIfNegative val="0"/>
          <c:cat>
            <c:strRef>
              <c:f>Sheet1!$D$27:$D$30</c:f>
              <c:strCache>
                <c:ptCount val="4"/>
                <c:pt idx="0">
                  <c:v>DRIVER</c:v>
                </c:pt>
                <c:pt idx="1">
                  <c:v>RD</c:v>
                </c:pt>
                <c:pt idx="2">
                  <c:v>SP-EM</c:v>
                </c:pt>
                <c:pt idx="3">
                  <c:v>GD-EM</c:v>
                </c:pt>
              </c:strCache>
            </c:strRef>
          </c:cat>
          <c:val>
            <c:numRef>
              <c:f>Sheet1!$H$27:$H$30</c:f>
              <c:numCache>
                <c:formatCode>General</c:formatCode>
                <c:ptCount val="4"/>
                <c:pt idx="0">
                  <c:v>27702.85</c:v>
                </c:pt>
                <c:pt idx="1">
                  <c:v>19743.61</c:v>
                </c:pt>
                <c:pt idx="2">
                  <c:v>19668.68</c:v>
                </c:pt>
                <c:pt idx="3">
                  <c:v>19562.38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35"/>
        <c:axId val="-1494721056"/>
        <c:axId val="-1496666336"/>
      </c:barChart>
      <c:catAx>
        <c:axId val="-1494721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96666336"/>
        <c:crosses val="autoZero"/>
        <c:auto val="1"/>
        <c:lblAlgn val="ctr"/>
        <c:lblOffset val="100"/>
        <c:noMultiLvlLbl val="0"/>
      </c:catAx>
      <c:valAx>
        <c:axId val="-14966663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94721056"/>
        <c:crosses val="autoZero"/>
        <c:crossBetween val="between"/>
        <c:dispUnits>
          <c:builtInUnit val="thousands"/>
          <c:dispUnitsLbl>
            <c:layout/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E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cap="none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E" dirty="0"/>
              <a:t>SP-EM (</a:t>
            </a:r>
            <a:r>
              <a:rPr lang="en-IE" dirty="0" smtClean="0"/>
              <a:t>Kg)</a:t>
            </a:r>
            <a:endParaRPr lang="en-IE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cap="none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spPr>
            <a:noFill/>
            <a:ln w="25400" cap="flat" cmpd="sng" algn="ctr">
              <a:solidFill>
                <a:schemeClr val="dk1">
                  <a:tint val="55000"/>
                </a:schemeClr>
              </a:solidFill>
              <a:miter lim="8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Sheet1!$D$80:$D$83</c:f>
              <c:strCache>
                <c:ptCount val="4"/>
                <c:pt idx="0">
                  <c:v>DRIVER</c:v>
                </c:pt>
                <c:pt idx="1">
                  <c:v>RD</c:v>
                </c:pt>
                <c:pt idx="2">
                  <c:v>SP-EM</c:v>
                </c:pt>
                <c:pt idx="3">
                  <c:v>GD-EM</c:v>
                </c:pt>
              </c:strCache>
            </c:strRef>
          </c:cat>
          <c:val>
            <c:numRef>
              <c:f>Sheet1!$G$80:$G$83</c:f>
              <c:numCache>
                <c:formatCode>0.0</c:formatCode>
                <c:ptCount val="4"/>
                <c:pt idx="0">
                  <c:v>62681.54000000001</c:v>
                </c:pt>
                <c:pt idx="1">
                  <c:v>38440.25</c:v>
                </c:pt>
                <c:pt idx="2">
                  <c:v>38071.61</c:v>
                </c:pt>
                <c:pt idx="3">
                  <c:v>38368.47</c:v>
                </c:pt>
              </c:numCache>
            </c:numRef>
          </c:val>
        </c:ser>
        <c:ser>
          <c:idx val="0"/>
          <c:order val="1"/>
          <c:spPr>
            <a:noFill/>
            <a:ln w="25400" cap="flat" cmpd="sng" algn="ctr">
              <a:solidFill>
                <a:schemeClr val="dk1">
                  <a:tint val="88500"/>
                </a:schemeClr>
              </a:solidFill>
              <a:miter lim="8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Sheet1!$D$80:$D$83</c:f>
              <c:strCache>
                <c:ptCount val="4"/>
                <c:pt idx="0">
                  <c:v>DRIVER</c:v>
                </c:pt>
                <c:pt idx="1">
                  <c:v>RD</c:v>
                </c:pt>
                <c:pt idx="2">
                  <c:v>SP-EM</c:v>
                </c:pt>
                <c:pt idx="3">
                  <c:v>GD-EM</c:v>
                </c:pt>
              </c:strCache>
            </c:strRef>
          </c:cat>
          <c:val>
            <c:numRef>
              <c:f>Sheet1!$G$88:$G$91</c:f>
              <c:numCache>
                <c:formatCode>0.0</c:formatCode>
                <c:ptCount val="4"/>
                <c:pt idx="0">
                  <c:v>62681.54000000001</c:v>
                </c:pt>
                <c:pt idx="1">
                  <c:v>32055.16</c:v>
                </c:pt>
                <c:pt idx="2">
                  <c:v>31963.99</c:v>
                </c:pt>
                <c:pt idx="3">
                  <c:v>31963.99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64"/>
        <c:overlap val="-35"/>
        <c:axId val="-1496777216"/>
        <c:axId val="-1496983344"/>
      </c:barChart>
      <c:catAx>
        <c:axId val="-1496777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96983344"/>
        <c:crosses val="autoZero"/>
        <c:auto val="1"/>
        <c:lblAlgn val="ctr"/>
        <c:lblOffset val="100"/>
        <c:noMultiLvlLbl val="0"/>
      </c:catAx>
      <c:valAx>
        <c:axId val="-1496983344"/>
        <c:scaling>
          <c:orientation val="minMax"/>
        </c:scaling>
        <c:delete val="0"/>
        <c:axPos val="l"/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96777216"/>
        <c:crosses val="autoZero"/>
        <c:crossBetween val="between"/>
        <c:dispUnits>
          <c:builtInUnit val="thousands"/>
          <c:dispUnitsLbl>
            <c:layout/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E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cap="none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E" dirty="0"/>
              <a:t>SP-EM (</a:t>
            </a:r>
            <a:r>
              <a:rPr lang="en-IE" dirty="0" smtClean="0"/>
              <a:t>Kg)</a:t>
            </a:r>
            <a:endParaRPr lang="en-IE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cap="none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spPr>
            <a:noFill/>
            <a:ln w="25400" cap="flat" cmpd="sng" algn="ctr">
              <a:solidFill>
                <a:schemeClr val="dk1">
                  <a:tint val="55000"/>
                </a:schemeClr>
              </a:solidFill>
              <a:miter lim="8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Sheet1!$D$80:$D$83</c:f>
              <c:strCache>
                <c:ptCount val="4"/>
                <c:pt idx="0">
                  <c:v>DRIVER</c:v>
                </c:pt>
                <c:pt idx="1">
                  <c:v>RD</c:v>
                </c:pt>
                <c:pt idx="2">
                  <c:v>SP-EM</c:v>
                </c:pt>
                <c:pt idx="3">
                  <c:v>GD-EM</c:v>
                </c:pt>
              </c:strCache>
            </c:strRef>
          </c:cat>
          <c:val>
            <c:numRef>
              <c:f>Sheet1!$H$80:$H$83</c:f>
              <c:numCache>
                <c:formatCode>0.0</c:formatCode>
                <c:ptCount val="4"/>
                <c:pt idx="0">
                  <c:v>71603.09</c:v>
                </c:pt>
                <c:pt idx="1">
                  <c:v>43260.41</c:v>
                </c:pt>
                <c:pt idx="2">
                  <c:v>43094.19</c:v>
                </c:pt>
                <c:pt idx="3">
                  <c:v>42885.85000000001</c:v>
                </c:pt>
              </c:numCache>
            </c:numRef>
          </c:val>
        </c:ser>
        <c:ser>
          <c:idx val="0"/>
          <c:order val="1"/>
          <c:spPr>
            <a:noFill/>
            <a:ln w="25400" cap="flat" cmpd="sng" algn="ctr">
              <a:solidFill>
                <a:schemeClr val="dk1">
                  <a:tint val="88500"/>
                </a:schemeClr>
              </a:solidFill>
              <a:miter lim="8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Sheet1!$D$80:$D$83</c:f>
              <c:strCache>
                <c:ptCount val="4"/>
                <c:pt idx="0">
                  <c:v>DRIVER</c:v>
                </c:pt>
                <c:pt idx="1">
                  <c:v>RD</c:v>
                </c:pt>
                <c:pt idx="2">
                  <c:v>SP-EM</c:v>
                </c:pt>
                <c:pt idx="3">
                  <c:v>GD-EM</c:v>
                </c:pt>
              </c:strCache>
            </c:strRef>
          </c:cat>
          <c:val>
            <c:numRef>
              <c:f>Sheet1!$H$88:$H$91</c:f>
              <c:numCache>
                <c:formatCode>0.0</c:formatCode>
                <c:ptCount val="4"/>
                <c:pt idx="0">
                  <c:v>71603.09</c:v>
                </c:pt>
                <c:pt idx="1">
                  <c:v>36609.87</c:v>
                </c:pt>
                <c:pt idx="2">
                  <c:v>36360.07</c:v>
                </c:pt>
                <c:pt idx="3">
                  <c:v>36360.07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64"/>
        <c:overlap val="-35"/>
        <c:axId val="-1491160880"/>
        <c:axId val="-1491156096"/>
      </c:barChart>
      <c:catAx>
        <c:axId val="-1491160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91156096"/>
        <c:crosses val="autoZero"/>
        <c:auto val="1"/>
        <c:lblAlgn val="ctr"/>
        <c:lblOffset val="100"/>
        <c:noMultiLvlLbl val="0"/>
      </c:catAx>
      <c:valAx>
        <c:axId val="-1491156096"/>
        <c:scaling>
          <c:orientation val="minMax"/>
        </c:scaling>
        <c:delete val="0"/>
        <c:axPos val="l"/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91160880"/>
        <c:crosses val="autoZero"/>
        <c:crossBetween val="between"/>
        <c:dispUnits>
          <c:builtInUnit val="thousands"/>
          <c:dispUnitsLbl>
            <c:layout/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E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cap="none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E"/>
              <a:t>ROAD(Km)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cap="none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spPr>
            <a:noFill/>
            <a:ln w="25400" cap="flat" cmpd="sng" algn="ctr">
              <a:solidFill>
                <a:schemeClr val="dk1">
                  <a:tint val="55000"/>
                </a:schemeClr>
              </a:solidFill>
              <a:miter lim="8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Sheet1!$D$80:$D$83</c:f>
              <c:strCache>
                <c:ptCount val="4"/>
                <c:pt idx="0">
                  <c:v>DRIVER</c:v>
                </c:pt>
                <c:pt idx="1">
                  <c:v>RD</c:v>
                </c:pt>
                <c:pt idx="2">
                  <c:v>SP-EM</c:v>
                </c:pt>
                <c:pt idx="3">
                  <c:v>GD-EM</c:v>
                </c:pt>
              </c:strCache>
            </c:strRef>
          </c:cat>
          <c:val>
            <c:numRef>
              <c:f>Sheet1!$E$80:$E$83</c:f>
              <c:numCache>
                <c:formatCode>0.0</c:formatCode>
                <c:ptCount val="4"/>
                <c:pt idx="0">
                  <c:v>245.52</c:v>
                </c:pt>
                <c:pt idx="1">
                  <c:v>158.43</c:v>
                </c:pt>
                <c:pt idx="2">
                  <c:v>159.09</c:v>
                </c:pt>
                <c:pt idx="3">
                  <c:v>159.66</c:v>
                </c:pt>
              </c:numCache>
            </c:numRef>
          </c:val>
        </c:ser>
        <c:ser>
          <c:idx val="0"/>
          <c:order val="1"/>
          <c:spPr>
            <a:noFill/>
            <a:ln w="25400" cap="flat" cmpd="sng" algn="ctr">
              <a:solidFill>
                <a:schemeClr val="dk1">
                  <a:tint val="88500"/>
                </a:schemeClr>
              </a:solidFill>
              <a:miter lim="8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Sheet1!$D$80:$D$83</c:f>
              <c:strCache>
                <c:ptCount val="4"/>
                <c:pt idx="0">
                  <c:v>DRIVER</c:v>
                </c:pt>
                <c:pt idx="1">
                  <c:v>RD</c:v>
                </c:pt>
                <c:pt idx="2">
                  <c:v>SP-EM</c:v>
                </c:pt>
                <c:pt idx="3">
                  <c:v>GD-EM</c:v>
                </c:pt>
              </c:strCache>
            </c:strRef>
          </c:cat>
          <c:val>
            <c:numRef>
              <c:f>Sheet1!$E$88:$E$91</c:f>
              <c:numCache>
                <c:formatCode>0.0</c:formatCode>
                <c:ptCount val="4"/>
                <c:pt idx="0">
                  <c:v>245.52</c:v>
                </c:pt>
                <c:pt idx="1">
                  <c:v>130.05</c:v>
                </c:pt>
                <c:pt idx="2">
                  <c:v>130.75</c:v>
                </c:pt>
                <c:pt idx="3">
                  <c:v>130.75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64"/>
        <c:overlap val="-35"/>
        <c:axId val="-1498590544"/>
        <c:axId val="-1498592560"/>
      </c:barChart>
      <c:catAx>
        <c:axId val="-1498590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98592560"/>
        <c:crosses val="autoZero"/>
        <c:auto val="1"/>
        <c:lblAlgn val="ctr"/>
        <c:lblOffset val="100"/>
        <c:noMultiLvlLbl val="0"/>
      </c:catAx>
      <c:valAx>
        <c:axId val="-1498592560"/>
        <c:scaling>
          <c:orientation val="minMax"/>
        </c:scaling>
        <c:delete val="0"/>
        <c:axPos val="l"/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985905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E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cap="none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E" dirty="0"/>
              <a:t>SD-EM </a:t>
            </a:r>
            <a:r>
              <a:rPr lang="en-IE" dirty="0" smtClean="0"/>
              <a:t>(kg)</a:t>
            </a:r>
            <a:endParaRPr lang="en-IE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cap="none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noFill/>
            <a:ln w="25400" cap="flat" cmpd="sng" algn="ctr">
              <a:solidFill>
                <a:schemeClr val="dk1">
                  <a:tint val="88500"/>
                </a:schemeClr>
              </a:solidFill>
              <a:miter lim="800000"/>
            </a:ln>
            <a:effectLst/>
          </c:spPr>
          <c:invertIfNegative val="0"/>
          <c:cat>
            <c:strRef>
              <c:f>Sheet1!$D$3:$D$6</c:f>
              <c:strCache>
                <c:ptCount val="4"/>
                <c:pt idx="0">
                  <c:v>DRIVER</c:v>
                </c:pt>
                <c:pt idx="1">
                  <c:v>RD</c:v>
                </c:pt>
                <c:pt idx="2">
                  <c:v>SP-EM</c:v>
                </c:pt>
                <c:pt idx="3">
                  <c:v>GD-EM</c:v>
                </c:pt>
              </c:strCache>
            </c:strRef>
          </c:cat>
          <c:val>
            <c:numRef>
              <c:f>Sheet1!$G$3:$G$6</c:f>
              <c:numCache>
                <c:formatCode>0.00</c:formatCode>
                <c:ptCount val="4"/>
                <c:pt idx="0">
                  <c:v>37481.27</c:v>
                </c:pt>
                <c:pt idx="1">
                  <c:v>35834.13</c:v>
                </c:pt>
                <c:pt idx="2">
                  <c:v>34853.07</c:v>
                </c:pt>
                <c:pt idx="3" formatCode="General">
                  <c:v>34853.07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35"/>
        <c:axId val="-1491692816"/>
        <c:axId val="-1491688048"/>
      </c:barChart>
      <c:catAx>
        <c:axId val="-1491692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91688048"/>
        <c:crosses val="autoZero"/>
        <c:auto val="1"/>
        <c:lblAlgn val="ctr"/>
        <c:lblOffset val="100"/>
        <c:noMultiLvlLbl val="0"/>
      </c:catAx>
      <c:valAx>
        <c:axId val="-1491688048"/>
        <c:scaling>
          <c:orientation val="minMax"/>
        </c:scaling>
        <c:delete val="0"/>
        <c:axPos val="l"/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91692816"/>
        <c:crosses val="autoZero"/>
        <c:crossBetween val="between"/>
        <c:dispUnits>
          <c:builtInUnit val="thousands"/>
          <c:dispUnitsLbl>
            <c:layout/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E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cap="none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E" dirty="0" smtClean="0"/>
              <a:t>GD-EM(kg</a:t>
            </a:r>
            <a:r>
              <a:rPr lang="en-IE" dirty="0"/>
              <a:t>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cap="none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noFill/>
            <a:ln w="25400" cap="flat" cmpd="sng" algn="ctr">
              <a:solidFill>
                <a:schemeClr val="dk1">
                  <a:tint val="88500"/>
                </a:schemeClr>
              </a:solidFill>
              <a:miter lim="800000"/>
            </a:ln>
            <a:effectLst/>
          </c:spPr>
          <c:invertIfNegative val="0"/>
          <c:cat>
            <c:strRef>
              <c:f>Sheet1!$D$3:$D$6</c:f>
              <c:strCache>
                <c:ptCount val="4"/>
                <c:pt idx="0">
                  <c:v>DRIVER</c:v>
                </c:pt>
                <c:pt idx="1">
                  <c:v>RD</c:v>
                </c:pt>
                <c:pt idx="2">
                  <c:v>SP-EM</c:v>
                </c:pt>
                <c:pt idx="3">
                  <c:v>GD-EM</c:v>
                </c:pt>
              </c:strCache>
            </c:strRef>
          </c:cat>
          <c:val>
            <c:numRef>
              <c:f>Sheet1!$H$3:$H$6</c:f>
              <c:numCache>
                <c:formatCode>General</c:formatCode>
                <c:ptCount val="4"/>
                <c:pt idx="0">
                  <c:v>41529.09</c:v>
                </c:pt>
                <c:pt idx="1">
                  <c:v>39480.69</c:v>
                </c:pt>
                <c:pt idx="2">
                  <c:v>38645.67</c:v>
                </c:pt>
                <c:pt idx="3">
                  <c:v>38645.67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35"/>
        <c:axId val="-1489958976"/>
        <c:axId val="-1489954208"/>
      </c:barChart>
      <c:catAx>
        <c:axId val="-1489958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89954208"/>
        <c:crosses val="autoZero"/>
        <c:auto val="1"/>
        <c:lblAlgn val="ctr"/>
        <c:lblOffset val="100"/>
        <c:noMultiLvlLbl val="0"/>
      </c:catAx>
      <c:valAx>
        <c:axId val="-14899542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89958976"/>
        <c:crosses val="autoZero"/>
        <c:crossBetween val="between"/>
        <c:dispUnits>
          <c:builtInUnit val="thousands"/>
          <c:dispUnitsLbl>
            <c:layout/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E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cap="none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E"/>
              <a:t>ROAD DISTANCE (km)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cap="none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noFill/>
            <a:ln w="25400" cap="flat" cmpd="sng" algn="ctr">
              <a:solidFill>
                <a:schemeClr val="dk1">
                  <a:tint val="88500"/>
                </a:schemeClr>
              </a:solidFill>
              <a:miter lim="800000"/>
            </a:ln>
            <a:effectLst/>
          </c:spPr>
          <c:invertIfNegative val="0"/>
          <c:cat>
            <c:strRef>
              <c:f>Sheet1!$D$11:$D$14</c:f>
              <c:strCache>
                <c:ptCount val="4"/>
                <c:pt idx="0">
                  <c:v>DRIVER</c:v>
                </c:pt>
                <c:pt idx="1">
                  <c:v>RD</c:v>
                </c:pt>
                <c:pt idx="2">
                  <c:v>SP-EM</c:v>
                </c:pt>
                <c:pt idx="3">
                  <c:v>GD-EM</c:v>
                </c:pt>
              </c:strCache>
            </c:strRef>
          </c:cat>
          <c:val>
            <c:numRef>
              <c:f>Sheet1!$E$11:$E$14</c:f>
              <c:numCache>
                <c:formatCode>General</c:formatCode>
                <c:ptCount val="4"/>
                <c:pt idx="0">
                  <c:v>146.73</c:v>
                </c:pt>
                <c:pt idx="1">
                  <c:v>131.46</c:v>
                </c:pt>
                <c:pt idx="2">
                  <c:v>132.07</c:v>
                </c:pt>
                <c:pt idx="3">
                  <c:v>133.59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35"/>
        <c:axId val="-1501344656"/>
        <c:axId val="-1492918448"/>
      </c:barChart>
      <c:catAx>
        <c:axId val="-1501344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92918448"/>
        <c:crosses val="autoZero"/>
        <c:auto val="1"/>
        <c:lblAlgn val="ctr"/>
        <c:lblOffset val="100"/>
        <c:noMultiLvlLbl val="0"/>
      </c:catAx>
      <c:valAx>
        <c:axId val="-14929184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01344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E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cap="none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E"/>
              <a:t>SD-EM(kg)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cap="none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noFill/>
            <a:ln w="25400" cap="flat" cmpd="sng" algn="ctr">
              <a:solidFill>
                <a:schemeClr val="dk1">
                  <a:tint val="88500"/>
                </a:schemeClr>
              </a:solidFill>
              <a:miter lim="800000"/>
            </a:ln>
            <a:effectLst/>
          </c:spPr>
          <c:invertIfNegative val="0"/>
          <c:cat>
            <c:strRef>
              <c:f>Sheet1!$D$11:$D$14</c:f>
              <c:strCache>
                <c:ptCount val="4"/>
                <c:pt idx="0">
                  <c:v>DRIVER</c:v>
                </c:pt>
                <c:pt idx="1">
                  <c:v>RD</c:v>
                </c:pt>
                <c:pt idx="2">
                  <c:v>SP-EM</c:v>
                </c:pt>
                <c:pt idx="3">
                  <c:v>GD-EM</c:v>
                </c:pt>
              </c:strCache>
            </c:strRef>
          </c:cat>
          <c:val>
            <c:numRef>
              <c:f>Sheet1!$G$11:$G$14</c:f>
              <c:numCache>
                <c:formatCode>0.00</c:formatCode>
                <c:ptCount val="4"/>
                <c:pt idx="0">
                  <c:v>33469.67</c:v>
                </c:pt>
                <c:pt idx="1">
                  <c:v>30329.93</c:v>
                </c:pt>
                <c:pt idx="2">
                  <c:v>30018.98</c:v>
                </c:pt>
                <c:pt idx="3" formatCode="General">
                  <c:v>30516.56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35"/>
        <c:axId val="-1502297728"/>
        <c:axId val="-1495540176"/>
      </c:barChart>
      <c:catAx>
        <c:axId val="-1502297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95540176"/>
        <c:crosses val="autoZero"/>
        <c:auto val="1"/>
        <c:lblAlgn val="ctr"/>
        <c:lblOffset val="100"/>
        <c:noMultiLvlLbl val="0"/>
      </c:catAx>
      <c:valAx>
        <c:axId val="-1495540176"/>
        <c:scaling>
          <c:orientation val="minMax"/>
        </c:scaling>
        <c:delete val="0"/>
        <c:axPos val="l"/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02297728"/>
        <c:crosses val="autoZero"/>
        <c:crossBetween val="between"/>
        <c:dispUnits>
          <c:builtInUnit val="thousands"/>
          <c:dispUnitsLbl>
            <c:layout/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E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cap="none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E"/>
              <a:t>GD-EM(kg)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cap="none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noFill/>
            <a:ln w="25400" cap="flat" cmpd="sng" algn="ctr">
              <a:solidFill>
                <a:schemeClr val="dk1">
                  <a:tint val="88500"/>
                </a:schemeClr>
              </a:solidFill>
              <a:miter lim="800000"/>
            </a:ln>
            <a:effectLst/>
          </c:spPr>
          <c:invertIfNegative val="0"/>
          <c:cat>
            <c:strRef>
              <c:f>Sheet1!$D$11:$D$14</c:f>
              <c:strCache>
                <c:ptCount val="4"/>
                <c:pt idx="0">
                  <c:v>DRIVER</c:v>
                </c:pt>
                <c:pt idx="1">
                  <c:v>RD</c:v>
                </c:pt>
                <c:pt idx="2">
                  <c:v>SP-EM</c:v>
                </c:pt>
                <c:pt idx="3">
                  <c:v>GD-EM</c:v>
                </c:pt>
              </c:strCache>
            </c:strRef>
          </c:cat>
          <c:val>
            <c:numRef>
              <c:f>Sheet1!$H$11:$H$14</c:f>
              <c:numCache>
                <c:formatCode>General</c:formatCode>
                <c:ptCount val="4"/>
                <c:pt idx="0">
                  <c:v>38358.61</c:v>
                </c:pt>
                <c:pt idx="1">
                  <c:v>35108.79</c:v>
                </c:pt>
                <c:pt idx="2">
                  <c:v>34764.0</c:v>
                </c:pt>
                <c:pt idx="3">
                  <c:v>34082.58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35"/>
        <c:axId val="-1491425552"/>
        <c:axId val="-1491420784"/>
      </c:barChart>
      <c:catAx>
        <c:axId val="-1491425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91420784"/>
        <c:crosses val="autoZero"/>
        <c:auto val="1"/>
        <c:lblAlgn val="ctr"/>
        <c:lblOffset val="100"/>
        <c:noMultiLvlLbl val="0"/>
      </c:catAx>
      <c:valAx>
        <c:axId val="-14914207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91425552"/>
        <c:crosses val="autoZero"/>
        <c:crossBetween val="between"/>
        <c:dispUnits>
          <c:builtInUnit val="thousands"/>
          <c:dispUnitsLbl>
            <c:layout/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E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cap="none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E"/>
              <a:t>ROAD DISTANCE (km)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cap="none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noFill/>
            <a:ln w="25400" cap="flat" cmpd="sng" algn="ctr">
              <a:solidFill>
                <a:schemeClr val="dk1">
                  <a:tint val="88500"/>
                </a:schemeClr>
              </a:solidFill>
              <a:miter lim="800000"/>
            </a:ln>
            <a:effectLst/>
          </c:spPr>
          <c:invertIfNegative val="0"/>
          <c:cat>
            <c:strRef>
              <c:f>Sheet1!$D$19:$D$22</c:f>
              <c:strCache>
                <c:ptCount val="4"/>
                <c:pt idx="0">
                  <c:v>DRIVER</c:v>
                </c:pt>
                <c:pt idx="1">
                  <c:v>RD</c:v>
                </c:pt>
                <c:pt idx="2">
                  <c:v>SP-EM</c:v>
                </c:pt>
                <c:pt idx="3">
                  <c:v>GD-EM</c:v>
                </c:pt>
              </c:strCache>
            </c:strRef>
          </c:cat>
          <c:val>
            <c:numRef>
              <c:f>Sheet1!$E$19:$E$22</c:f>
              <c:numCache>
                <c:formatCode>General</c:formatCode>
                <c:ptCount val="4"/>
                <c:pt idx="0">
                  <c:v>216.26</c:v>
                </c:pt>
                <c:pt idx="1">
                  <c:v>123.65</c:v>
                </c:pt>
                <c:pt idx="2">
                  <c:v>123.85</c:v>
                </c:pt>
                <c:pt idx="3">
                  <c:v>123.85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35"/>
        <c:axId val="-1496927152"/>
        <c:axId val="-1494264112"/>
      </c:barChart>
      <c:catAx>
        <c:axId val="-149692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94264112"/>
        <c:crosses val="autoZero"/>
        <c:auto val="1"/>
        <c:lblAlgn val="ctr"/>
        <c:lblOffset val="100"/>
        <c:noMultiLvlLbl val="0"/>
      </c:catAx>
      <c:valAx>
        <c:axId val="-14942641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9692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E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cap="none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E"/>
              <a:t>SD-EM(kg)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cap="none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noFill/>
            <a:ln w="25400" cap="flat" cmpd="sng" algn="ctr">
              <a:solidFill>
                <a:schemeClr val="dk1">
                  <a:tint val="88500"/>
                </a:schemeClr>
              </a:solidFill>
              <a:miter lim="800000"/>
            </a:ln>
            <a:effectLst/>
          </c:spPr>
          <c:invertIfNegative val="0"/>
          <c:cat>
            <c:strRef>
              <c:f>Sheet1!$D$19:$D$22</c:f>
              <c:strCache>
                <c:ptCount val="4"/>
                <c:pt idx="0">
                  <c:v>DRIVER</c:v>
                </c:pt>
                <c:pt idx="1">
                  <c:v>RD</c:v>
                </c:pt>
                <c:pt idx="2">
                  <c:v>SP-EM</c:v>
                </c:pt>
                <c:pt idx="3">
                  <c:v>GD-EM</c:v>
                </c:pt>
              </c:strCache>
            </c:strRef>
          </c:cat>
          <c:val>
            <c:numRef>
              <c:f>Sheet1!$G$19:$G$22</c:f>
              <c:numCache>
                <c:formatCode>0.00</c:formatCode>
                <c:ptCount val="4"/>
                <c:pt idx="0">
                  <c:v>43373.41</c:v>
                </c:pt>
                <c:pt idx="1">
                  <c:v>28444.8</c:v>
                </c:pt>
                <c:pt idx="2">
                  <c:v>28202.39</c:v>
                </c:pt>
                <c:pt idx="3" formatCode="General">
                  <c:v>28202.39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35"/>
        <c:axId val="-1494262768"/>
        <c:axId val="-1494334752"/>
      </c:barChart>
      <c:catAx>
        <c:axId val="-1494262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94334752"/>
        <c:crosses val="autoZero"/>
        <c:auto val="1"/>
        <c:lblAlgn val="ctr"/>
        <c:lblOffset val="100"/>
        <c:noMultiLvlLbl val="0"/>
      </c:catAx>
      <c:valAx>
        <c:axId val="-1494334752"/>
        <c:scaling>
          <c:orientation val="minMax"/>
        </c:scaling>
        <c:delete val="0"/>
        <c:axPos val="l"/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94262768"/>
        <c:crosses val="autoZero"/>
        <c:crossBetween val="between"/>
        <c:dispUnits>
          <c:builtInUnit val="thousands"/>
          <c:dispUnitsLbl>
            <c:layout/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E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cap="none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E"/>
              <a:t>GD-EM(kg)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cap="none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noFill/>
            <a:ln w="25400" cap="flat" cmpd="sng" algn="ctr">
              <a:solidFill>
                <a:schemeClr val="dk1">
                  <a:tint val="88500"/>
                </a:schemeClr>
              </a:solidFill>
              <a:miter lim="800000"/>
            </a:ln>
            <a:effectLst/>
          </c:spPr>
          <c:invertIfNegative val="0"/>
          <c:cat>
            <c:strRef>
              <c:f>Sheet1!$D$19:$D$22</c:f>
              <c:strCache>
                <c:ptCount val="4"/>
                <c:pt idx="0">
                  <c:v>DRIVER</c:v>
                </c:pt>
                <c:pt idx="1">
                  <c:v>RD</c:v>
                </c:pt>
                <c:pt idx="2">
                  <c:v>SP-EM</c:v>
                </c:pt>
                <c:pt idx="3">
                  <c:v>GD-EM</c:v>
                </c:pt>
              </c:strCache>
            </c:strRef>
          </c:cat>
          <c:val>
            <c:numRef>
              <c:f>Sheet1!$H$19:$H$22</c:f>
              <c:numCache>
                <c:formatCode>General</c:formatCode>
                <c:ptCount val="4"/>
                <c:pt idx="0">
                  <c:v>48391.55</c:v>
                </c:pt>
                <c:pt idx="1">
                  <c:v>32573.01</c:v>
                </c:pt>
                <c:pt idx="2">
                  <c:v>32186.98</c:v>
                </c:pt>
                <c:pt idx="3">
                  <c:v>32127.46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35"/>
        <c:axId val="-1495074544"/>
        <c:axId val="-1494765312"/>
      </c:barChart>
      <c:catAx>
        <c:axId val="-1495074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94765312"/>
        <c:crosses val="autoZero"/>
        <c:auto val="1"/>
        <c:lblAlgn val="ctr"/>
        <c:lblOffset val="100"/>
        <c:noMultiLvlLbl val="0"/>
      </c:catAx>
      <c:valAx>
        <c:axId val="-14947653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95074544"/>
        <c:crosses val="autoZero"/>
        <c:crossBetween val="between"/>
        <c:dispUnits>
          <c:builtInUnit val="thousands"/>
          <c:dispUnitsLbl>
            <c:layout/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2A0575-414F-6C45-B095-1ECBEEB215A5}" type="datetimeFigureOut">
              <a:rPr lang="en-GB" smtClean="0"/>
              <a:t>30/08/2016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D6D92-92CE-9D45-8520-9F01A5396B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9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b="1" dirty="0" smtClean="0">
                <a:solidFill>
                  <a:srgbClr val="C00000"/>
                </a:solidFill>
              </a:rPr>
              <a:t>! Potential Risks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Apply the model on the real database;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No improvement in the final solution (tight constraints, no improvement in fuel emissions).</a:t>
            </a:r>
          </a:p>
          <a:p>
            <a:endParaRPr lang="en-IE" dirty="0" smtClean="0"/>
          </a:p>
          <a:p>
            <a:r>
              <a:rPr lang="en-IE" b="1" dirty="0" smtClean="0">
                <a:solidFill>
                  <a:srgbClr val="C00000"/>
                </a:solidFill>
              </a:rPr>
              <a:t>! Risk Mitigation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 Apply and test the model on a benchmark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02543-1D86-4C80-806E-3CCC1910239A}" type="slidenum">
              <a:rPr lang="en-IE" smtClean="0"/>
              <a:t>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61481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02543-1D86-4C80-806E-3CCC1910239A}" type="slidenum">
              <a:rPr lang="en-IE" smtClean="0">
                <a:solidFill>
                  <a:prstClr val="black"/>
                </a:solidFill>
              </a:rPr>
              <a:pPr/>
              <a:t>18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880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02543-1D86-4C80-806E-3CCC1910239A}" type="slidenum">
              <a:rPr lang="en-IE" smtClean="0">
                <a:solidFill>
                  <a:prstClr val="black"/>
                </a:solidFill>
              </a:rPr>
              <a:pPr/>
              <a:t>19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557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02543-1D86-4C80-806E-3CCC1910239A}" type="slidenum">
              <a:rPr lang="en-IE" smtClean="0">
                <a:solidFill>
                  <a:prstClr val="black"/>
                </a:solidFill>
              </a:rPr>
              <a:pPr/>
              <a:t>20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1929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02543-1D86-4C80-806E-3CCC1910239A}" type="slidenum">
              <a:rPr lang="en-IE" smtClean="0">
                <a:solidFill>
                  <a:prstClr val="black"/>
                </a:solidFill>
              </a:rPr>
              <a:pPr/>
              <a:t>21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7998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02543-1D86-4C80-806E-3CCC1910239A}" type="slidenum">
              <a:rPr lang="en-IE" smtClean="0">
                <a:solidFill>
                  <a:prstClr val="black"/>
                </a:solidFill>
              </a:rPr>
              <a:pPr/>
              <a:t>22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3043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02543-1D86-4C80-806E-3CCC1910239A}" type="slidenum">
              <a:rPr lang="en-IE" smtClean="0">
                <a:solidFill>
                  <a:prstClr val="black"/>
                </a:solidFill>
              </a:rPr>
              <a:pPr/>
              <a:t>23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4280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02543-1D86-4C80-806E-3CCC1910239A}" type="slidenum">
              <a:rPr lang="en-IE" smtClean="0">
                <a:solidFill>
                  <a:prstClr val="black"/>
                </a:solidFill>
              </a:rPr>
              <a:pPr/>
              <a:t>24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3471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02543-1D86-4C80-806E-3CCC1910239A}" type="slidenum">
              <a:rPr lang="en-IE" smtClean="0">
                <a:solidFill>
                  <a:prstClr val="black"/>
                </a:solidFill>
              </a:rPr>
              <a:pPr/>
              <a:t>25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4968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02543-1D86-4C80-806E-3CCC1910239A}" type="slidenum">
              <a:rPr lang="en-IE" smtClean="0">
                <a:solidFill>
                  <a:prstClr val="black"/>
                </a:solidFill>
              </a:rPr>
              <a:pPr/>
              <a:t>26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2717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02543-1D86-4C80-806E-3CCC1910239A}" type="slidenum">
              <a:rPr lang="en-IE" smtClean="0">
                <a:solidFill>
                  <a:prstClr val="black"/>
                </a:solidFill>
              </a:rPr>
              <a:pPr/>
              <a:t>27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2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02543-1D86-4C80-806E-3CCC1910239A}" type="slidenum">
              <a:rPr lang="en-IE" smtClean="0">
                <a:solidFill>
                  <a:prstClr val="black"/>
                </a:solidFill>
              </a:rPr>
              <a:pPr/>
              <a:t>9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6947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02543-1D86-4C80-806E-3CCC1910239A}" type="slidenum">
              <a:rPr lang="en-IE" smtClean="0">
                <a:solidFill>
                  <a:prstClr val="black"/>
                </a:solidFill>
              </a:rPr>
              <a:pPr/>
              <a:t>29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6074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02543-1D86-4C80-806E-3CCC1910239A}" type="slidenum">
              <a:rPr lang="en-IE" smtClean="0">
                <a:solidFill>
                  <a:prstClr val="black"/>
                </a:solidFill>
              </a:rPr>
              <a:pPr/>
              <a:t>30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4234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IE" sz="700" baseline="0" dirty="0" smtClean="0"/>
          </a:p>
          <a:p>
            <a:pPr marL="0" indent="0">
              <a:buNone/>
            </a:pPr>
            <a:r>
              <a:rPr lang="en-IE" sz="700" baseline="0" dirty="0" smtClean="0"/>
              <a:t>Take advantage of the </a:t>
            </a:r>
            <a:r>
              <a:rPr lang="en-IE" sz="700" baseline="0" dirty="0" err="1" smtClean="0"/>
              <a:t>xpreso</a:t>
            </a:r>
            <a:r>
              <a:rPr lang="en-IE" sz="700" baseline="0" dirty="0" smtClean="0"/>
              <a:t> database -&gt; Solvers that previously solve the problem</a:t>
            </a:r>
          </a:p>
          <a:p>
            <a:pPr marL="0" indent="0">
              <a:buNone/>
            </a:pPr>
            <a:r>
              <a:rPr lang="en-IE" sz="700" baseline="0" dirty="0" smtClean="0"/>
              <a:t>Try to improve their solution using the </a:t>
            </a:r>
            <a:r>
              <a:rPr lang="en-IE" sz="700" baseline="0" dirty="0" err="1" smtClean="0"/>
              <a:t>taffic</a:t>
            </a:r>
            <a:r>
              <a:rPr lang="en-IE" sz="700" baseline="0" dirty="0" smtClean="0"/>
              <a:t> congestion data / fuel emissions</a:t>
            </a:r>
          </a:p>
          <a:p>
            <a:pPr marL="0" indent="0">
              <a:buNone/>
            </a:pPr>
            <a:r>
              <a:rPr lang="en-IE" sz="700" baseline="0" dirty="0" smtClean="0"/>
              <a:t> Why not the rest?</a:t>
            </a:r>
          </a:p>
          <a:p>
            <a:pPr marL="0" indent="0">
              <a:buNone/>
            </a:pPr>
            <a:r>
              <a:rPr lang="en-IE" sz="700" baseline="0" dirty="0" smtClean="0"/>
              <a:t>Exact – Too time consuming </a:t>
            </a:r>
          </a:p>
          <a:p>
            <a:pPr marL="0" indent="0">
              <a:buNone/>
            </a:pPr>
            <a:r>
              <a:rPr lang="en-IE" sz="700" baseline="0" dirty="0" smtClean="0"/>
              <a:t> Not practical for more than  75 nodes</a:t>
            </a:r>
          </a:p>
          <a:p>
            <a:pPr marL="0" indent="0">
              <a:buNone/>
            </a:pPr>
            <a:r>
              <a:rPr lang="en-IE" sz="700" baseline="0" dirty="0" smtClean="0"/>
              <a:t>Other heuristics- </a:t>
            </a:r>
          </a:p>
          <a:p>
            <a:pPr marL="0" indent="0">
              <a:buNone/>
            </a:pPr>
            <a:r>
              <a:rPr lang="en-IE" sz="700" baseline="0" dirty="0" smtClean="0"/>
              <a:t>Population searches – Our case is to improve a known solution to a possible better optimum point </a:t>
            </a:r>
          </a:p>
          <a:p>
            <a:pPr marL="0" indent="0">
              <a:buNone/>
            </a:pPr>
            <a:r>
              <a:rPr lang="en-IE" sz="700" baseline="0" dirty="0" smtClean="0"/>
              <a:t>Fast , feasible 3 months, usable.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02543-1D86-4C80-806E-3CCC1910239A}" type="slidenum">
              <a:rPr lang="en-IE" smtClean="0"/>
              <a:t>31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149420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IE" sz="700" baseline="0" dirty="0" smtClean="0"/>
          </a:p>
          <a:p>
            <a:pPr marL="0" indent="0">
              <a:buNone/>
            </a:pPr>
            <a:r>
              <a:rPr lang="en-IE" sz="700" baseline="0" dirty="0" smtClean="0"/>
              <a:t>Take advantage of the </a:t>
            </a:r>
            <a:r>
              <a:rPr lang="en-IE" sz="700" baseline="0" dirty="0" err="1" smtClean="0"/>
              <a:t>xpreso</a:t>
            </a:r>
            <a:r>
              <a:rPr lang="en-IE" sz="700" baseline="0" dirty="0" smtClean="0"/>
              <a:t> database -&gt; Solvers that previously solve the problem</a:t>
            </a:r>
          </a:p>
          <a:p>
            <a:pPr marL="0" indent="0">
              <a:buNone/>
            </a:pPr>
            <a:r>
              <a:rPr lang="en-IE" sz="700" baseline="0" dirty="0" smtClean="0"/>
              <a:t>Try to improve their solution using the </a:t>
            </a:r>
            <a:r>
              <a:rPr lang="en-IE" sz="700" baseline="0" dirty="0" err="1" smtClean="0"/>
              <a:t>taffic</a:t>
            </a:r>
            <a:r>
              <a:rPr lang="en-IE" sz="700" baseline="0" dirty="0" smtClean="0"/>
              <a:t> congestion data / fuel emissions</a:t>
            </a:r>
          </a:p>
          <a:p>
            <a:pPr marL="0" indent="0">
              <a:buNone/>
            </a:pPr>
            <a:r>
              <a:rPr lang="en-IE" sz="700" baseline="0" dirty="0" smtClean="0"/>
              <a:t> Why not the rest?</a:t>
            </a:r>
          </a:p>
          <a:p>
            <a:pPr marL="0" indent="0">
              <a:buNone/>
            </a:pPr>
            <a:r>
              <a:rPr lang="en-IE" sz="700" baseline="0" dirty="0" smtClean="0"/>
              <a:t>Exact – Too time consuming </a:t>
            </a:r>
          </a:p>
          <a:p>
            <a:pPr marL="0" indent="0">
              <a:buNone/>
            </a:pPr>
            <a:r>
              <a:rPr lang="en-IE" sz="700" baseline="0" dirty="0" smtClean="0"/>
              <a:t> Not practical for more than  75 nodes</a:t>
            </a:r>
          </a:p>
          <a:p>
            <a:pPr marL="0" indent="0">
              <a:buNone/>
            </a:pPr>
            <a:r>
              <a:rPr lang="en-IE" sz="700" baseline="0" dirty="0" smtClean="0"/>
              <a:t>Other heuristics- </a:t>
            </a:r>
          </a:p>
          <a:p>
            <a:pPr marL="0" indent="0">
              <a:buNone/>
            </a:pPr>
            <a:r>
              <a:rPr lang="en-IE" sz="700" baseline="0" dirty="0" smtClean="0"/>
              <a:t>Population searches – Our case is to improve a known solution to a possible better optimum point </a:t>
            </a:r>
          </a:p>
          <a:p>
            <a:pPr marL="0" indent="0">
              <a:buNone/>
            </a:pPr>
            <a:r>
              <a:rPr lang="en-IE" sz="700" baseline="0" dirty="0" smtClean="0"/>
              <a:t>Fast , feasible 3 months, usable.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02543-1D86-4C80-806E-3CCC1910239A}" type="slidenum">
              <a:rPr lang="en-IE" smtClean="0"/>
              <a:t>32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365703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IE" sz="700" baseline="0" dirty="0" smtClean="0"/>
          </a:p>
          <a:p>
            <a:pPr marL="0" indent="0">
              <a:buNone/>
            </a:pPr>
            <a:r>
              <a:rPr lang="en-IE" sz="700" baseline="0" dirty="0" smtClean="0"/>
              <a:t>Take advantage of the </a:t>
            </a:r>
            <a:r>
              <a:rPr lang="en-IE" sz="700" baseline="0" dirty="0" err="1" smtClean="0"/>
              <a:t>xpreso</a:t>
            </a:r>
            <a:r>
              <a:rPr lang="en-IE" sz="700" baseline="0" dirty="0" smtClean="0"/>
              <a:t> database -&gt; Solvers that previously solve the problem</a:t>
            </a:r>
          </a:p>
          <a:p>
            <a:pPr marL="0" indent="0">
              <a:buNone/>
            </a:pPr>
            <a:r>
              <a:rPr lang="en-IE" sz="700" baseline="0" dirty="0" smtClean="0"/>
              <a:t>Try to improve their solution using the </a:t>
            </a:r>
            <a:r>
              <a:rPr lang="en-IE" sz="700" baseline="0" dirty="0" err="1" smtClean="0"/>
              <a:t>taffic</a:t>
            </a:r>
            <a:r>
              <a:rPr lang="en-IE" sz="700" baseline="0" dirty="0" smtClean="0"/>
              <a:t> congestion data / fuel emissions</a:t>
            </a:r>
          </a:p>
          <a:p>
            <a:pPr marL="0" indent="0">
              <a:buNone/>
            </a:pPr>
            <a:r>
              <a:rPr lang="en-IE" sz="700" baseline="0" dirty="0" smtClean="0"/>
              <a:t> Why not the rest?</a:t>
            </a:r>
          </a:p>
          <a:p>
            <a:pPr marL="0" indent="0">
              <a:buNone/>
            </a:pPr>
            <a:r>
              <a:rPr lang="en-IE" sz="700" baseline="0" dirty="0" smtClean="0"/>
              <a:t>Exact – Too time consuming </a:t>
            </a:r>
          </a:p>
          <a:p>
            <a:pPr marL="0" indent="0">
              <a:buNone/>
            </a:pPr>
            <a:r>
              <a:rPr lang="en-IE" sz="700" baseline="0" dirty="0" smtClean="0"/>
              <a:t> Not practical for more than  75 nodes</a:t>
            </a:r>
          </a:p>
          <a:p>
            <a:pPr marL="0" indent="0">
              <a:buNone/>
            </a:pPr>
            <a:r>
              <a:rPr lang="en-IE" sz="700" baseline="0" dirty="0" smtClean="0"/>
              <a:t>Other heuristics- </a:t>
            </a:r>
          </a:p>
          <a:p>
            <a:pPr marL="0" indent="0">
              <a:buNone/>
            </a:pPr>
            <a:r>
              <a:rPr lang="en-IE" sz="700" baseline="0" dirty="0" smtClean="0"/>
              <a:t>Population searches – Our case is to improve a known solution to a possible better optimum point </a:t>
            </a:r>
          </a:p>
          <a:p>
            <a:pPr marL="0" indent="0">
              <a:buNone/>
            </a:pPr>
            <a:r>
              <a:rPr lang="en-IE" sz="700" baseline="0" dirty="0" smtClean="0"/>
              <a:t>Fast , feasible 3 months, usable.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02543-1D86-4C80-806E-3CCC1910239A}" type="slidenum">
              <a:rPr lang="en-IE" smtClean="0"/>
              <a:t>33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518561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02543-1D86-4C80-806E-3CCC1910239A}" type="slidenum">
              <a:rPr lang="en-IE" smtClean="0">
                <a:solidFill>
                  <a:prstClr val="black"/>
                </a:solidFill>
              </a:rPr>
              <a:pPr/>
              <a:t>34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9608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02543-1D86-4C80-806E-3CCC1910239A}" type="slidenum">
              <a:rPr lang="en-IE" smtClean="0">
                <a:solidFill>
                  <a:prstClr val="black"/>
                </a:solidFill>
              </a:rPr>
              <a:pPr/>
              <a:t>35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1884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IE" sz="700" baseline="0" dirty="0" smtClean="0"/>
          </a:p>
          <a:p>
            <a:pPr marL="0" indent="0">
              <a:buNone/>
            </a:pPr>
            <a:r>
              <a:rPr lang="en-IE" sz="700" baseline="0" dirty="0" smtClean="0"/>
              <a:t>Take advantage of the </a:t>
            </a:r>
            <a:r>
              <a:rPr lang="en-IE" sz="700" baseline="0" dirty="0" err="1" smtClean="0"/>
              <a:t>xpreso</a:t>
            </a:r>
            <a:r>
              <a:rPr lang="en-IE" sz="700" baseline="0" dirty="0" smtClean="0"/>
              <a:t> database -&gt; Solvers that previously solve the problem</a:t>
            </a:r>
          </a:p>
          <a:p>
            <a:pPr marL="0" indent="0">
              <a:buNone/>
            </a:pPr>
            <a:r>
              <a:rPr lang="en-IE" sz="700" baseline="0" dirty="0" smtClean="0"/>
              <a:t>Try to improve their solution using the </a:t>
            </a:r>
            <a:r>
              <a:rPr lang="en-IE" sz="700" baseline="0" dirty="0" err="1" smtClean="0"/>
              <a:t>taffic</a:t>
            </a:r>
            <a:r>
              <a:rPr lang="en-IE" sz="700" baseline="0" dirty="0" smtClean="0"/>
              <a:t> congestion data / fuel emissions</a:t>
            </a:r>
          </a:p>
          <a:p>
            <a:pPr marL="0" indent="0">
              <a:buNone/>
            </a:pPr>
            <a:r>
              <a:rPr lang="en-IE" sz="700" baseline="0" dirty="0" smtClean="0"/>
              <a:t> Why not the rest?</a:t>
            </a:r>
          </a:p>
          <a:p>
            <a:pPr marL="0" indent="0">
              <a:buNone/>
            </a:pPr>
            <a:r>
              <a:rPr lang="en-IE" sz="700" baseline="0" dirty="0" smtClean="0"/>
              <a:t>Exact – Too time consuming </a:t>
            </a:r>
          </a:p>
          <a:p>
            <a:pPr marL="0" indent="0">
              <a:buNone/>
            </a:pPr>
            <a:r>
              <a:rPr lang="en-IE" sz="700" baseline="0" dirty="0" smtClean="0"/>
              <a:t> Not practical for more than  75 nodes</a:t>
            </a:r>
          </a:p>
          <a:p>
            <a:pPr marL="0" indent="0">
              <a:buNone/>
            </a:pPr>
            <a:r>
              <a:rPr lang="en-IE" sz="700" baseline="0" dirty="0" smtClean="0"/>
              <a:t>Other heuristics- </a:t>
            </a:r>
          </a:p>
          <a:p>
            <a:pPr marL="0" indent="0">
              <a:buNone/>
            </a:pPr>
            <a:r>
              <a:rPr lang="en-IE" sz="700" baseline="0" dirty="0" smtClean="0"/>
              <a:t>Population searches – Our case is to improve a known solution to a possible better optimum point </a:t>
            </a:r>
          </a:p>
          <a:p>
            <a:pPr marL="0" indent="0">
              <a:buNone/>
            </a:pPr>
            <a:r>
              <a:rPr lang="en-IE" sz="700" baseline="0" dirty="0" smtClean="0"/>
              <a:t>Fast , feasible 3 months, usable.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02543-1D86-4C80-806E-3CCC1910239A}" type="slidenum">
              <a:rPr lang="en-IE" smtClean="0"/>
              <a:t>36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585648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02543-1D86-4C80-806E-3CCC1910239A}" type="slidenum">
              <a:rPr lang="en-IE" smtClean="0">
                <a:solidFill>
                  <a:prstClr val="black"/>
                </a:solidFill>
              </a:rPr>
              <a:pPr/>
              <a:t>37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6126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IE" sz="700" baseline="0" dirty="0" smtClean="0"/>
          </a:p>
          <a:p>
            <a:pPr marL="0" indent="0">
              <a:buNone/>
            </a:pPr>
            <a:r>
              <a:rPr lang="en-IE" sz="700" baseline="0" dirty="0" smtClean="0"/>
              <a:t>Take advantage of the </a:t>
            </a:r>
            <a:r>
              <a:rPr lang="en-IE" sz="700" baseline="0" dirty="0" err="1" smtClean="0"/>
              <a:t>xpreso</a:t>
            </a:r>
            <a:r>
              <a:rPr lang="en-IE" sz="700" baseline="0" dirty="0" smtClean="0"/>
              <a:t> database -&gt; Solvers that previously solve the problem</a:t>
            </a:r>
          </a:p>
          <a:p>
            <a:pPr marL="0" indent="0">
              <a:buNone/>
            </a:pPr>
            <a:r>
              <a:rPr lang="en-IE" sz="700" baseline="0" dirty="0" smtClean="0"/>
              <a:t>Try to improve their solution using the </a:t>
            </a:r>
            <a:r>
              <a:rPr lang="en-IE" sz="700" baseline="0" dirty="0" err="1" smtClean="0"/>
              <a:t>taffic</a:t>
            </a:r>
            <a:r>
              <a:rPr lang="en-IE" sz="700" baseline="0" dirty="0" smtClean="0"/>
              <a:t> congestion data / fuel emissions</a:t>
            </a:r>
          </a:p>
          <a:p>
            <a:pPr marL="0" indent="0">
              <a:buNone/>
            </a:pPr>
            <a:r>
              <a:rPr lang="en-IE" sz="700" baseline="0" dirty="0" smtClean="0"/>
              <a:t> Why not the rest?</a:t>
            </a:r>
          </a:p>
          <a:p>
            <a:pPr marL="0" indent="0">
              <a:buNone/>
            </a:pPr>
            <a:r>
              <a:rPr lang="en-IE" sz="700" baseline="0" dirty="0" smtClean="0"/>
              <a:t>Exact – Too time consuming </a:t>
            </a:r>
          </a:p>
          <a:p>
            <a:pPr marL="0" indent="0">
              <a:buNone/>
            </a:pPr>
            <a:r>
              <a:rPr lang="en-IE" sz="700" baseline="0" dirty="0" smtClean="0"/>
              <a:t> Not practical for more than  75 nodes</a:t>
            </a:r>
          </a:p>
          <a:p>
            <a:pPr marL="0" indent="0">
              <a:buNone/>
            </a:pPr>
            <a:r>
              <a:rPr lang="en-IE" sz="700" baseline="0" dirty="0" smtClean="0"/>
              <a:t>Other heuristics- </a:t>
            </a:r>
          </a:p>
          <a:p>
            <a:pPr marL="0" indent="0">
              <a:buNone/>
            </a:pPr>
            <a:r>
              <a:rPr lang="en-IE" sz="700" baseline="0" dirty="0" smtClean="0"/>
              <a:t>Population searches – Our case is to improve a known solution to a possible better optimum point </a:t>
            </a:r>
          </a:p>
          <a:p>
            <a:pPr marL="0" indent="0">
              <a:buNone/>
            </a:pPr>
            <a:r>
              <a:rPr lang="en-IE" sz="700" baseline="0" dirty="0" smtClean="0"/>
              <a:t>Fast , feasible 3 months, usable.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02543-1D86-4C80-806E-3CCC1910239A}" type="slidenum">
              <a:rPr lang="en-IE" smtClean="0"/>
              <a:t>38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17571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02543-1D86-4C80-806E-3CCC1910239A}" type="slidenum">
              <a:rPr lang="en-IE" smtClean="0">
                <a:solidFill>
                  <a:prstClr val="black"/>
                </a:solidFill>
              </a:rPr>
              <a:pPr/>
              <a:t>10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6403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IE" sz="700" baseline="0" dirty="0" smtClean="0"/>
          </a:p>
          <a:p>
            <a:pPr marL="0" indent="0">
              <a:buNone/>
            </a:pPr>
            <a:r>
              <a:rPr lang="en-IE" sz="700" baseline="0" dirty="0" smtClean="0"/>
              <a:t>Take advantage of the </a:t>
            </a:r>
            <a:r>
              <a:rPr lang="en-IE" sz="700" baseline="0" dirty="0" err="1" smtClean="0"/>
              <a:t>xpreso</a:t>
            </a:r>
            <a:r>
              <a:rPr lang="en-IE" sz="700" baseline="0" dirty="0" smtClean="0"/>
              <a:t> database -&gt; Solvers that previously solve the problem</a:t>
            </a:r>
          </a:p>
          <a:p>
            <a:pPr marL="0" indent="0">
              <a:buNone/>
            </a:pPr>
            <a:r>
              <a:rPr lang="en-IE" sz="700" baseline="0" dirty="0" smtClean="0"/>
              <a:t>Try to improve their solution using the </a:t>
            </a:r>
            <a:r>
              <a:rPr lang="en-IE" sz="700" baseline="0" dirty="0" err="1" smtClean="0"/>
              <a:t>taffic</a:t>
            </a:r>
            <a:r>
              <a:rPr lang="en-IE" sz="700" baseline="0" dirty="0" smtClean="0"/>
              <a:t> congestion data / fuel emissions</a:t>
            </a:r>
          </a:p>
          <a:p>
            <a:pPr marL="0" indent="0">
              <a:buNone/>
            </a:pPr>
            <a:r>
              <a:rPr lang="en-IE" sz="700" baseline="0" dirty="0" smtClean="0"/>
              <a:t> Why not the rest?</a:t>
            </a:r>
          </a:p>
          <a:p>
            <a:pPr marL="0" indent="0">
              <a:buNone/>
            </a:pPr>
            <a:r>
              <a:rPr lang="en-IE" sz="700" baseline="0" dirty="0" smtClean="0"/>
              <a:t>Exact – Too time consuming </a:t>
            </a:r>
          </a:p>
          <a:p>
            <a:pPr marL="0" indent="0">
              <a:buNone/>
            </a:pPr>
            <a:r>
              <a:rPr lang="en-IE" sz="700" baseline="0" dirty="0" smtClean="0"/>
              <a:t> Not practical for more than  75 nodes</a:t>
            </a:r>
          </a:p>
          <a:p>
            <a:pPr marL="0" indent="0">
              <a:buNone/>
            </a:pPr>
            <a:r>
              <a:rPr lang="en-IE" sz="700" baseline="0" dirty="0" smtClean="0"/>
              <a:t>Other heuristics- </a:t>
            </a:r>
          </a:p>
          <a:p>
            <a:pPr marL="0" indent="0">
              <a:buNone/>
            </a:pPr>
            <a:r>
              <a:rPr lang="en-IE" sz="700" baseline="0" dirty="0" smtClean="0"/>
              <a:t>Population searches – Our case is to improve a known solution to a possible better optimum point </a:t>
            </a:r>
          </a:p>
          <a:p>
            <a:pPr marL="0" indent="0">
              <a:buNone/>
            </a:pPr>
            <a:r>
              <a:rPr lang="en-IE" sz="700" baseline="0" dirty="0" smtClean="0"/>
              <a:t>Fast , feasible 3 months, usable.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02543-1D86-4C80-806E-3CCC1910239A}" type="slidenum">
              <a:rPr lang="en-IE" smtClean="0"/>
              <a:t>39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860141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02543-1D86-4C80-806E-3CCC1910239A}" type="slidenum">
              <a:rPr lang="en-IE" smtClean="0">
                <a:solidFill>
                  <a:prstClr val="black"/>
                </a:solidFill>
              </a:rPr>
              <a:pPr/>
              <a:t>41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7657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02543-1D86-4C80-806E-3CCC1910239A}" type="slidenum">
              <a:rPr lang="en-IE" smtClean="0">
                <a:solidFill>
                  <a:prstClr val="black"/>
                </a:solidFill>
              </a:rPr>
              <a:pPr/>
              <a:t>42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2627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02543-1D86-4C80-806E-3CCC1910239A}" type="slidenum">
              <a:rPr lang="en-IE" smtClean="0">
                <a:solidFill>
                  <a:prstClr val="black"/>
                </a:solidFill>
              </a:rPr>
              <a:pPr/>
              <a:t>43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7568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02543-1D86-4C80-806E-3CCC1910239A}" type="slidenum">
              <a:rPr lang="en-IE" smtClean="0">
                <a:solidFill>
                  <a:prstClr val="black"/>
                </a:solidFill>
              </a:rPr>
              <a:pPr/>
              <a:t>44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7316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02543-1D86-4C80-806E-3CCC1910239A}" type="slidenum">
              <a:rPr lang="en-IE" smtClean="0">
                <a:solidFill>
                  <a:prstClr val="black"/>
                </a:solidFill>
              </a:rPr>
              <a:pPr/>
              <a:t>45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7058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02543-1D86-4C80-806E-3CCC1910239A}" type="slidenum">
              <a:rPr lang="en-IE" smtClean="0">
                <a:solidFill>
                  <a:prstClr val="black"/>
                </a:solidFill>
              </a:rPr>
              <a:pPr/>
              <a:t>46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8950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02543-1D86-4C80-806E-3CCC1910239A}" type="slidenum">
              <a:rPr lang="en-IE" smtClean="0">
                <a:solidFill>
                  <a:prstClr val="black"/>
                </a:solidFill>
              </a:rPr>
              <a:pPr/>
              <a:t>47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8344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02543-1D86-4C80-806E-3CCC1910239A}" type="slidenum">
              <a:rPr lang="en-IE" smtClean="0">
                <a:solidFill>
                  <a:prstClr val="black"/>
                </a:solidFill>
              </a:rPr>
              <a:pPr/>
              <a:t>48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2345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02543-1D86-4C80-806E-3CCC1910239A}" type="slidenum">
              <a:rPr lang="en-IE" smtClean="0">
                <a:solidFill>
                  <a:prstClr val="black"/>
                </a:solidFill>
              </a:rPr>
              <a:pPr/>
              <a:t>49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854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02543-1D86-4C80-806E-3CCC1910239A}" type="slidenum">
              <a:rPr lang="en-IE" smtClean="0">
                <a:solidFill>
                  <a:prstClr val="black"/>
                </a:solidFill>
              </a:rPr>
              <a:pPr/>
              <a:t>11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1875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02543-1D86-4C80-806E-3CCC1910239A}" type="slidenum">
              <a:rPr lang="en-IE" smtClean="0">
                <a:solidFill>
                  <a:prstClr val="black"/>
                </a:solidFill>
              </a:rPr>
              <a:pPr/>
              <a:t>50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6240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02543-1D86-4C80-806E-3CCC1910239A}" type="slidenum">
              <a:rPr lang="en-IE" smtClean="0">
                <a:solidFill>
                  <a:prstClr val="black"/>
                </a:solidFill>
              </a:rPr>
              <a:pPr/>
              <a:t>51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8754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02543-1D86-4C80-806E-3CCC1910239A}" type="slidenum">
              <a:rPr lang="en-IE" smtClean="0">
                <a:solidFill>
                  <a:prstClr val="black"/>
                </a:solidFill>
              </a:rPr>
              <a:pPr/>
              <a:t>52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1600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02543-1D86-4C80-806E-3CCC1910239A}" type="slidenum">
              <a:rPr lang="en-IE" smtClean="0">
                <a:solidFill>
                  <a:prstClr val="black"/>
                </a:solidFill>
              </a:rPr>
              <a:pPr/>
              <a:t>53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1500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02543-1D86-4C80-806E-3CCC1910239A}" type="slidenum">
              <a:rPr lang="en-IE" smtClean="0">
                <a:solidFill>
                  <a:prstClr val="black"/>
                </a:solidFill>
              </a:rPr>
              <a:pPr/>
              <a:t>54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8424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02543-1D86-4C80-806E-3CCC1910239A}" type="slidenum">
              <a:rPr lang="en-IE" smtClean="0"/>
              <a:t>56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017076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02543-1D86-4C80-806E-3CCC1910239A}" type="slidenum">
              <a:rPr lang="en-IE" smtClean="0"/>
              <a:t>57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989472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02543-1D86-4C80-806E-3CCC1910239A}" type="slidenum">
              <a:rPr lang="en-IE" smtClean="0"/>
              <a:t>58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20586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02543-1D86-4C80-806E-3CCC1910239A}" type="slidenum">
              <a:rPr lang="en-IE" smtClean="0">
                <a:solidFill>
                  <a:prstClr val="black"/>
                </a:solidFill>
              </a:rPr>
              <a:pPr/>
              <a:t>12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57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02543-1D86-4C80-806E-3CCC1910239A}" type="slidenum">
              <a:rPr lang="en-IE" smtClean="0">
                <a:solidFill>
                  <a:prstClr val="black"/>
                </a:solidFill>
              </a:rPr>
              <a:pPr/>
              <a:t>13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8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02543-1D86-4C80-806E-3CCC1910239A}" type="slidenum">
              <a:rPr lang="en-IE" smtClean="0">
                <a:solidFill>
                  <a:prstClr val="black"/>
                </a:solidFill>
              </a:rPr>
              <a:pPr/>
              <a:t>14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746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02543-1D86-4C80-806E-3CCC1910239A}" type="slidenum">
              <a:rPr lang="en-IE" smtClean="0">
                <a:solidFill>
                  <a:prstClr val="black"/>
                </a:solidFill>
              </a:rPr>
              <a:pPr/>
              <a:t>15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687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02543-1D86-4C80-806E-3CCC1910239A}" type="slidenum">
              <a:rPr lang="en-IE" smtClean="0">
                <a:solidFill>
                  <a:prstClr val="black"/>
                </a:solidFill>
              </a:rPr>
              <a:pPr/>
              <a:t>17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74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910138"/>
            <a:ext cx="12192000" cy="19478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7928" y="4128246"/>
            <a:ext cx="9421907" cy="669973"/>
          </a:xfrm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/>
                </a:solidFill>
                <a:latin typeface="BigNoodleTitling" panose="02000708030402040100" pitchFamily="2" charset="0"/>
              </a:defRPr>
            </a:lvl1pPr>
          </a:lstStyle>
          <a:p>
            <a:r>
              <a:rPr lang="en-US" dirty="0" smtClean="0"/>
              <a:t>Click to </a:t>
            </a:r>
            <a:r>
              <a:rPr lang="en-US" dirty="0" err="1" smtClean="0"/>
              <a:t>Meditaster</a:t>
            </a:r>
            <a:r>
              <a:rPr lang="en-US" dirty="0" smtClean="0"/>
              <a:t> title style</a:t>
            </a:r>
            <a:endParaRPr lang="en-I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28" y="5636185"/>
            <a:ext cx="9144000" cy="495767"/>
          </a:xfrm>
        </p:spPr>
        <p:txBody>
          <a:bodyPr anchor="ctr"/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I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1F5D-B923-4498-93CB-388399B9E1E4}" type="datetime1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30/08/2016</a:t>
            </a:fld>
            <a:endParaRPr lang="en-I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894B0A8-BF7F-4C56-8712-D40242EF49B5}" type="slidenum">
              <a:rPr lang="en-IE" smtClean="0">
                <a:solidFill>
                  <a:prstClr val="white"/>
                </a:solidFill>
              </a:rPr>
              <a:pPr/>
              <a:t>‹#›</a:t>
            </a:fld>
            <a:endParaRPr lang="en-IE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541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BF171-6AC1-4C3D-B3E6-8B4F8D1A9375}" type="datetime1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30/08/2016</a:t>
            </a:fld>
            <a:endParaRPr lang="en-I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B0A8-BF7F-4C56-8712-D40242EF49B5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78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51428-DD90-4147-B371-F852C04509A4}" type="datetime1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30/08/2016</a:t>
            </a:fld>
            <a:endParaRPr lang="en-I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B0A8-BF7F-4C56-8712-D40242EF49B5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750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40076"/>
            <a:ext cx="11353800" cy="7737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BigNoodleTitling" panose="020007080304020401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A6C9-4FB7-4382-8E01-D28E71A52FD7}" type="datetime1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30/08/2016</a:t>
            </a:fld>
            <a:endParaRPr lang="en-I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19561"/>
            <a:ext cx="2743200" cy="365125"/>
          </a:xfrm>
        </p:spPr>
        <p:txBody>
          <a:bodyPr/>
          <a:lstStyle>
            <a:lvl1pPr>
              <a:defRPr>
                <a:solidFill>
                  <a:srgbClr val="082348"/>
                </a:solidFill>
              </a:defRPr>
            </a:lvl1pPr>
          </a:lstStyle>
          <a:p>
            <a:fld id="{6894B0A8-BF7F-4C56-8712-D40242EF49B5}" type="slidenum">
              <a:rPr lang="en-IE" smtClean="0"/>
              <a:pPr/>
              <a:t>‹#›</a:t>
            </a:fld>
            <a:endParaRPr lang="en-IE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208" y="693465"/>
            <a:ext cx="688716" cy="68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48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5838A-B983-4468-BDA8-BCC42D3B94D3}" type="datetime1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30/08/2016</a:t>
            </a:fld>
            <a:endParaRPr lang="en-I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B0A8-BF7F-4C56-8712-D40242EF49B5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570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A02FF-F83F-4A53-8B91-A1939E7E83C6}" type="datetime1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30/08/2016</a:t>
            </a:fld>
            <a:endParaRPr lang="en-I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B0A8-BF7F-4C56-8712-D40242EF49B5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220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C0B23-4380-43A0-BF6A-695040FFC1F7}" type="datetime1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30/08/2016</a:t>
            </a:fld>
            <a:endParaRPr lang="en-I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B0A8-BF7F-4C56-8712-D40242EF49B5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48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F3074-91B5-4946-AD39-B8ADA74EFADB}" type="datetime1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30/08/2016</a:t>
            </a:fld>
            <a:endParaRPr lang="en-I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B0A8-BF7F-4C56-8712-D40242EF49B5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56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9D1EB-FC66-4F88-AA45-713884A4A50F}" type="datetime1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30/08/2016</a:t>
            </a:fld>
            <a:endParaRPr lang="en-I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B0A8-BF7F-4C56-8712-D40242EF49B5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40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F8AC8-8183-46BA-8A75-D277F51948DE}" type="datetime1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30/08/2016</a:t>
            </a:fld>
            <a:endParaRPr lang="en-I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B0A8-BF7F-4C56-8712-D40242EF49B5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773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F19A-C073-4FC2-B7DA-4C0883657928}" type="datetime1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30/08/2016</a:t>
            </a:fld>
            <a:endParaRPr lang="en-I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B0A8-BF7F-4C56-8712-D40242EF49B5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540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45892-551F-4DF6-8852-3EB2CA023624}" type="datetime1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30/08/2016</a:t>
            </a:fld>
            <a:endParaRPr lang="en-I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94B0A8-BF7F-4C56-8712-D40242EF49B5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321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png"/><Relationship Id="rId12" Type="http://schemas.openxmlformats.org/officeDocument/2006/relationships/image" Target="../media/image20.png"/><Relationship Id="rId13" Type="http://schemas.openxmlformats.org/officeDocument/2006/relationships/image" Target="../media/image25.png"/><Relationship Id="rId1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23.png"/><Relationship Id="rId8" Type="http://schemas.openxmlformats.org/officeDocument/2006/relationships/image" Target="../media/image19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38.jpg"/><Relationship Id="rId5" Type="http://schemas.openxmlformats.org/officeDocument/2006/relationships/image" Target="../media/image18.png"/><Relationship Id="rId6" Type="http://schemas.openxmlformats.org/officeDocument/2006/relationships/image" Target="../media/image140.png"/><Relationship Id="rId7" Type="http://schemas.openxmlformats.org/officeDocument/2006/relationships/image" Target="../media/image150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4" Type="http://schemas.openxmlformats.org/officeDocument/2006/relationships/image" Target="../media/image21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220.png"/><Relationship Id="rId5" Type="http://schemas.openxmlformats.org/officeDocument/2006/relationships/image" Target="../media/image230.png"/><Relationship Id="rId6" Type="http://schemas.openxmlformats.org/officeDocument/2006/relationships/image" Target="../media/image240.png"/><Relationship Id="rId7" Type="http://schemas.openxmlformats.org/officeDocument/2006/relationships/image" Target="../media/image250.png"/><Relationship Id="rId8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4" Type="http://schemas.openxmlformats.org/officeDocument/2006/relationships/image" Target="../media/image310.png"/><Relationship Id="rId5" Type="http://schemas.openxmlformats.org/officeDocument/2006/relationships/image" Target="../media/image320.png"/><Relationship Id="rId6" Type="http://schemas.openxmlformats.org/officeDocument/2006/relationships/image" Target="../media/image45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5" Type="http://schemas.openxmlformats.org/officeDocument/2006/relationships/chart" Target="../charts/chart3.xml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4" Type="http://schemas.openxmlformats.org/officeDocument/2006/relationships/chart" Target="../charts/chart5.xml"/><Relationship Id="rId5" Type="http://schemas.openxmlformats.org/officeDocument/2006/relationships/chart" Target="../charts/chart6.xml"/><Relationship Id="rId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4" Type="http://schemas.openxmlformats.org/officeDocument/2006/relationships/chart" Target="../charts/chart8.xml"/><Relationship Id="rId5" Type="http://schemas.openxmlformats.org/officeDocument/2006/relationships/chart" Target="../charts/chart9.xml"/><Relationship Id="rId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4" Type="http://schemas.openxmlformats.org/officeDocument/2006/relationships/chart" Target="../charts/chart11.xml"/><Relationship Id="rId5" Type="http://schemas.openxmlformats.org/officeDocument/2006/relationships/chart" Target="../charts/chart12.xml"/><Relationship Id="rId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4" Type="http://schemas.openxmlformats.org/officeDocument/2006/relationships/chart" Target="../charts/chart14.xml"/><Relationship Id="rId5" Type="http://schemas.openxmlformats.org/officeDocument/2006/relationships/chart" Target="../charts/chart15.xml"/><Relationship Id="rId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7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7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4" Type="http://schemas.openxmlformats.org/officeDocument/2006/relationships/image" Target="../media/image7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624695"/>
            <a:ext cx="9422286" cy="495767"/>
          </a:xfrm>
        </p:spPr>
        <p:txBody>
          <a:bodyPr>
            <a:normAutofit/>
          </a:bodyPr>
          <a:lstStyle/>
          <a:p>
            <a:r>
              <a:rPr lang="en-IE" sz="2000" dirty="0" smtClean="0">
                <a:latin typeface="+mn-lt"/>
              </a:rPr>
              <a:t>Paulo Costa | Stefano </a:t>
            </a:r>
            <a:r>
              <a:rPr lang="en-IE" sz="2000" dirty="0" err="1" smtClean="0">
                <a:latin typeface="+mn-lt"/>
              </a:rPr>
              <a:t>Mauceri</a:t>
            </a:r>
            <a:endParaRPr lang="en-IE" sz="2000" dirty="0">
              <a:latin typeface="+mn-lt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6322209" y="3624696"/>
            <a:ext cx="3100077" cy="495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latin typeface="BigNoodleTitling" panose="02000708030402040100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>
                <a:latin typeface="+mn-lt"/>
              </a:rPr>
              <a:t>Supervisor: </a:t>
            </a:r>
            <a:r>
              <a:rPr lang="en-IE" dirty="0" err="1" smtClean="0">
                <a:latin typeface="+mn-lt"/>
              </a:rPr>
              <a:t>Dr.</a:t>
            </a:r>
            <a:r>
              <a:rPr lang="en-IE" dirty="0" smtClean="0">
                <a:latin typeface="+mn-lt"/>
              </a:rPr>
              <a:t> Paula Carroll</a:t>
            </a:r>
            <a:endParaRPr lang="en-IE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369027"/>
            <a:ext cx="83261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b="1" dirty="0" smtClean="0">
                <a:solidFill>
                  <a:schemeClr val="bg1"/>
                </a:solidFill>
              </a:rPr>
              <a:t>Green VRP Problem – Sponsor: </a:t>
            </a:r>
            <a:r>
              <a:rPr lang="en-IE" sz="4000" b="1" dirty="0" err="1" smtClean="0">
                <a:solidFill>
                  <a:schemeClr val="bg1"/>
                </a:solidFill>
              </a:rPr>
              <a:t>Xpreso</a:t>
            </a:r>
            <a:endParaRPr lang="en-IE" sz="4000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23493" y="1171977"/>
            <a:ext cx="2376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 smtClean="0"/>
              <a:t>Something about </a:t>
            </a:r>
            <a:r>
              <a:rPr lang="en-IE" dirty="0" err="1" smtClean="0"/>
              <a:t>Xreso</a:t>
            </a:r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1438" r="1432" b="9551"/>
          <a:stretch/>
        </p:blipFill>
        <p:spPr>
          <a:xfrm>
            <a:off x="-3418" y="1"/>
            <a:ext cx="12198836" cy="553337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29577" y="244698"/>
            <a:ext cx="5525037" cy="309093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TextBox 5"/>
          <p:cNvSpPr txBox="1"/>
          <p:nvPr/>
        </p:nvSpPr>
        <p:spPr>
          <a:xfrm>
            <a:off x="4393015" y="893579"/>
            <a:ext cx="3405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dirty="0" smtClean="0">
                <a:solidFill>
                  <a:schemeClr val="bg1"/>
                </a:solidFill>
              </a:rPr>
              <a:t>Paulo Costa | Stefano </a:t>
            </a:r>
            <a:r>
              <a:rPr lang="en-IE" sz="2000" dirty="0" err="1" smtClean="0">
                <a:solidFill>
                  <a:schemeClr val="bg1"/>
                </a:solidFill>
              </a:rPr>
              <a:t>Mauceri</a:t>
            </a:r>
            <a:r>
              <a:rPr lang="en-IE" sz="2000" dirty="0" smtClean="0">
                <a:solidFill>
                  <a:schemeClr val="bg1"/>
                </a:solidFill>
              </a:rPr>
              <a:t> </a:t>
            </a:r>
            <a:endParaRPr lang="en-IE" sz="2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20147" y="1337256"/>
            <a:ext cx="3751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 smtClean="0">
                <a:solidFill>
                  <a:schemeClr val="bg1"/>
                </a:solidFill>
              </a:rPr>
              <a:t>Academic Supervisor: </a:t>
            </a:r>
            <a:r>
              <a:rPr lang="en-IE" dirty="0" err="1" smtClean="0">
                <a:solidFill>
                  <a:schemeClr val="bg1"/>
                </a:solidFill>
              </a:rPr>
              <a:t>Dr.</a:t>
            </a:r>
            <a:r>
              <a:rPr lang="en-IE" dirty="0" smtClean="0">
                <a:solidFill>
                  <a:schemeClr val="bg1"/>
                </a:solidFill>
              </a:rPr>
              <a:t> Paula Carroll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26125" y="6253081"/>
            <a:ext cx="3919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 smtClean="0">
                <a:solidFill>
                  <a:schemeClr val="bg1"/>
                </a:solidFill>
              </a:rPr>
              <a:t>External Supervisor:  Fabiano </a:t>
            </a:r>
            <a:r>
              <a:rPr lang="en-IE" dirty="0" err="1" smtClean="0">
                <a:solidFill>
                  <a:schemeClr val="bg1"/>
                </a:solidFill>
              </a:rPr>
              <a:t>Pallonetto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800493" y="20978"/>
            <a:ext cx="2376548" cy="532813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TextBox 6"/>
          <p:cNvSpPr txBox="1"/>
          <p:nvPr/>
        </p:nvSpPr>
        <p:spPr>
          <a:xfrm>
            <a:off x="2203794" y="-66559"/>
            <a:ext cx="77844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4000" dirty="0" smtClean="0">
                <a:solidFill>
                  <a:schemeClr val="bg1"/>
                </a:solidFill>
              </a:rPr>
              <a:t>An Heuristic Approach for the G-VRP</a:t>
            </a:r>
            <a:endParaRPr lang="en-IE" sz="4000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B0A8-BF7F-4C56-8712-D40242EF49B5}" type="slidenum">
              <a:rPr lang="en-IE" smtClean="0"/>
              <a:pPr/>
              <a:t>1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4608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4686"/>
            <a:ext cx="10515600" cy="1325563"/>
          </a:xfrm>
        </p:spPr>
        <p:txBody>
          <a:bodyPr/>
          <a:lstStyle/>
          <a:p>
            <a:r>
              <a:rPr lang="en-IE" dirty="0" smtClean="0">
                <a:latin typeface="+mn-lt"/>
              </a:rPr>
              <a:t>Distance Matrix</a:t>
            </a:r>
            <a:endParaRPr lang="en-IE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B0A8-BF7F-4C56-8712-D40242EF49B5}" type="slidenum">
              <a:rPr lang="en-IE" smtClean="0"/>
              <a:pPr/>
              <a:t>10</a:t>
            </a:fld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426" y="2733695"/>
            <a:ext cx="1062137" cy="11102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59311"/>
            <a:ext cx="1274400" cy="12589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80037" y="3252050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B</a:t>
            </a:r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525563" y="3273375"/>
            <a:ext cx="1223385" cy="0"/>
          </a:xfrm>
          <a:prstGeom prst="straightConnector1">
            <a:avLst/>
          </a:prstGeom>
          <a:ln w="31750">
            <a:headEnd type="none" w="lg" len="lg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989" y="2336276"/>
            <a:ext cx="169200" cy="39426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313614" y="2348745"/>
            <a:ext cx="9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/>
              <a:t>Distance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13614" y="3058659"/>
            <a:ext cx="1253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/>
              <a:t>Travel Time</a:t>
            </a:r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6313614" y="3768573"/>
            <a:ext cx="1126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Postcodes</a:t>
            </a:r>
            <a:endParaRPr lang="en-GB" dirty="0"/>
          </a:p>
        </p:txBody>
      </p:sp>
      <p:sp>
        <p:nvSpPr>
          <p:cNvPr id="17" name="Right Brace 16"/>
          <p:cNvSpPr/>
          <p:nvPr/>
        </p:nvSpPr>
        <p:spPr>
          <a:xfrm>
            <a:off x="7707468" y="2348745"/>
            <a:ext cx="351692" cy="107924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763" y="2687790"/>
            <a:ext cx="428400" cy="39454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192" y="3022107"/>
            <a:ext cx="374400" cy="39547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589" y="3715657"/>
            <a:ext cx="270000" cy="396416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V="1">
            <a:off x="7440269" y="3959051"/>
            <a:ext cx="642494" cy="4343"/>
          </a:xfrm>
          <a:prstGeom prst="straightConnector1">
            <a:avLst/>
          </a:prstGeom>
          <a:ln w="31750">
            <a:headEnd type="none" w="lg" len="lg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8" t="11179" b="13161"/>
          <a:stretch/>
        </p:blipFill>
        <p:spPr>
          <a:xfrm>
            <a:off x="8138357" y="3737731"/>
            <a:ext cx="597600" cy="39518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791551" y="3750655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Altitude</a:t>
            </a:r>
            <a:endParaRPr lang="en-GB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9259788" y="4044494"/>
            <a:ext cx="0" cy="366733"/>
          </a:xfrm>
          <a:prstGeom prst="straightConnector1">
            <a:avLst/>
          </a:prstGeom>
          <a:ln w="31750">
            <a:headEnd type="none" w="lg" len="lg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827" y="2625579"/>
            <a:ext cx="481037" cy="612000"/>
          </a:xfrm>
          <a:prstGeom prst="rect">
            <a:avLst/>
          </a:prstGeom>
        </p:spPr>
      </p:pic>
      <p:cxnSp>
        <p:nvCxnSpPr>
          <p:cNvPr id="42" name="Straight Arrow Connector 41"/>
          <p:cNvCxnSpPr/>
          <p:nvPr/>
        </p:nvCxnSpPr>
        <p:spPr>
          <a:xfrm flipV="1">
            <a:off x="2236263" y="3288803"/>
            <a:ext cx="1223385" cy="0"/>
          </a:xfrm>
          <a:prstGeom prst="straightConnector1">
            <a:avLst/>
          </a:prstGeom>
          <a:ln w="31750">
            <a:headEnd type="none" w="lg" len="lg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44" y="7756089"/>
            <a:ext cx="202468" cy="529371"/>
          </a:xfrm>
          <a:prstGeom prst="rect">
            <a:avLst/>
          </a:prstGeom>
        </p:spPr>
      </p:pic>
      <p:sp>
        <p:nvSpPr>
          <p:cNvPr id="46" name="Left Brace 45"/>
          <p:cNvSpPr/>
          <p:nvPr/>
        </p:nvSpPr>
        <p:spPr>
          <a:xfrm>
            <a:off x="909812" y="7282222"/>
            <a:ext cx="576237" cy="147710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/>
          <p:cNvSpPr txBox="1"/>
          <p:nvPr/>
        </p:nvSpPr>
        <p:spPr>
          <a:xfrm>
            <a:off x="1227528" y="7362261"/>
            <a:ext cx="2716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Minimum Distance: 0.1 Km</a:t>
            </a:r>
            <a:endParaRPr lang="en-GB" dirty="0"/>
          </a:p>
        </p:txBody>
      </p:sp>
      <p:sp>
        <p:nvSpPr>
          <p:cNvPr id="48" name="TextBox 47"/>
          <p:cNvSpPr txBox="1"/>
          <p:nvPr/>
        </p:nvSpPr>
        <p:spPr>
          <a:xfrm>
            <a:off x="1227528" y="7823857"/>
            <a:ext cx="3177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Minimum Travel Time: 1 minute</a:t>
            </a:r>
            <a:endParaRPr lang="en-GB" dirty="0"/>
          </a:p>
        </p:txBody>
      </p:sp>
      <p:sp>
        <p:nvSpPr>
          <p:cNvPr id="49" name="TextBox 48"/>
          <p:cNvSpPr txBox="1"/>
          <p:nvPr/>
        </p:nvSpPr>
        <p:spPr>
          <a:xfrm>
            <a:off x="1195831" y="8285453"/>
            <a:ext cx="2225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Slope Range: [-6, 6] %</a:t>
            </a:r>
            <a:endParaRPr lang="en-GB" dirty="0"/>
          </a:p>
        </p:txBody>
      </p:sp>
      <p:sp>
        <p:nvSpPr>
          <p:cNvPr id="51" name="Rectangle 50"/>
          <p:cNvSpPr/>
          <p:nvPr/>
        </p:nvSpPr>
        <p:spPr>
          <a:xfrm>
            <a:off x="4428902" y="7771102"/>
            <a:ext cx="4876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GB" sz="2400" dirty="0">
                <a:latin typeface="Calibri" charset="0"/>
                <a:ea typeface="Calibri" charset="0"/>
                <a:cs typeface="Times New Roman" charset="0"/>
                <a:sym typeface="Symbol" charset="2"/>
              </a:rPr>
              <a:t></a:t>
            </a:r>
            <a:endParaRPr lang="en-US" sz="2400" dirty="0">
              <a:effectLst/>
              <a:latin typeface="Calibri" charset="0"/>
              <a:ea typeface="Calibri" charset="0"/>
              <a:cs typeface="Times New Roman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869570" y="7817268"/>
            <a:ext cx="2531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Minimum Speed: 6 Km/h</a:t>
            </a:r>
            <a:endParaRPr lang="en-GB" dirty="0"/>
          </a:p>
        </p:txBody>
      </p:sp>
      <p:sp>
        <p:nvSpPr>
          <p:cNvPr id="32" name="TextBox 31"/>
          <p:cNvSpPr txBox="1"/>
          <p:nvPr/>
        </p:nvSpPr>
        <p:spPr>
          <a:xfrm>
            <a:off x="973794" y="277455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A</a:t>
            </a:r>
            <a:endParaRPr lang="en-GB" sz="14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815" y="2657058"/>
            <a:ext cx="572400" cy="58214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8534766" y="2688041"/>
                <a:ext cx="3626698" cy="466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charset="0"/>
                        </a:rPr>
                        <m:t>𝑆𝑝𝑒𝑒𝑑</m:t>
                      </m:r>
                      <m:r>
                        <a:rPr lang="en-US" sz="1600" b="0" i="1" smtClean="0">
                          <a:latin typeface="Cambria Math" charset="0"/>
                        </a:rPr>
                        <m:t> 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𝐾𝑚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h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𝐷𝑖𝑠𝑡𝑎𝑛𝑐𝑒</m:t>
                      </m:r>
                      <m:r>
                        <a:rPr lang="en-US" sz="1600" b="0" i="1" smtClean="0">
                          <a:latin typeface="Cambria Math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𝐾𝑚</m:t>
                      </m:r>
                      <m:r>
                        <a:rPr lang="en-US" sz="1600" b="0" i="1" smtClean="0">
                          <a:latin typeface="Cambria Math" charset="0"/>
                        </a:rPr>
                        <m:t>)/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𝑇𝑖𝑚𝑒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766" y="2688041"/>
                <a:ext cx="3626698" cy="466218"/>
              </a:xfrm>
              <a:prstGeom prst="rect">
                <a:avLst/>
              </a:prstGeom>
              <a:blipFill rotWithShape="0">
                <a:blip r:embed="rId1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7761516" y="4506673"/>
                <a:ext cx="2880340" cy="576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𝑆𝑙𝑜𝑝𝑒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%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𝑅𝑎𝑖𝑠𝑒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𝑅𝑢𝑛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∗100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516" y="4506673"/>
                <a:ext cx="2880340" cy="576761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1887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4686"/>
            <a:ext cx="10515600" cy="1325563"/>
          </a:xfrm>
        </p:spPr>
        <p:txBody>
          <a:bodyPr/>
          <a:lstStyle/>
          <a:p>
            <a:r>
              <a:rPr lang="en-IE" dirty="0" smtClean="0">
                <a:latin typeface="+mn-lt"/>
              </a:rPr>
              <a:t>Distance Matrix</a:t>
            </a:r>
            <a:endParaRPr lang="en-IE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B0A8-BF7F-4C56-8712-D40242EF49B5}" type="slidenum">
              <a:rPr lang="en-IE" smtClean="0"/>
              <a:pPr/>
              <a:t>11</a:t>
            </a:fld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426" y="2733695"/>
            <a:ext cx="1062137" cy="11102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59311"/>
            <a:ext cx="1274400" cy="12589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80037" y="3252050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B</a:t>
            </a:r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525563" y="3273375"/>
            <a:ext cx="1223385" cy="0"/>
          </a:xfrm>
          <a:prstGeom prst="straightConnector1">
            <a:avLst/>
          </a:prstGeom>
          <a:ln w="31750">
            <a:headEnd type="none" w="lg" len="lg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989" y="2336276"/>
            <a:ext cx="169200" cy="39426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313614" y="2348745"/>
            <a:ext cx="9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/>
              <a:t>Distance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13614" y="3058659"/>
            <a:ext cx="1253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/>
              <a:t>Travel Time</a:t>
            </a:r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6313614" y="3768573"/>
            <a:ext cx="1126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Postcodes</a:t>
            </a:r>
            <a:endParaRPr lang="en-GB" dirty="0"/>
          </a:p>
        </p:txBody>
      </p:sp>
      <p:sp>
        <p:nvSpPr>
          <p:cNvPr id="17" name="Right Brace 16"/>
          <p:cNvSpPr/>
          <p:nvPr/>
        </p:nvSpPr>
        <p:spPr>
          <a:xfrm>
            <a:off x="7707468" y="2348745"/>
            <a:ext cx="351692" cy="107924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763" y="2687790"/>
            <a:ext cx="428400" cy="3945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8534766" y="2688041"/>
                <a:ext cx="3626698" cy="466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charset="0"/>
                        </a:rPr>
                        <m:t>𝑆𝑝𝑒𝑒𝑑</m:t>
                      </m:r>
                      <m:r>
                        <a:rPr lang="en-US" sz="1600" b="0" i="1" smtClean="0">
                          <a:latin typeface="Cambria Math" charset="0"/>
                        </a:rPr>
                        <m:t> 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𝐾𝑚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h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𝐷𝑖𝑠𝑡𝑎𝑛𝑐𝑒</m:t>
                      </m:r>
                      <m:r>
                        <a:rPr lang="en-US" sz="1600" b="0" i="1" smtClean="0">
                          <a:latin typeface="Cambria Math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𝐾𝑚</m:t>
                      </m:r>
                      <m:r>
                        <a:rPr lang="en-US" sz="1600" b="0" i="1" smtClean="0">
                          <a:latin typeface="Cambria Math" charset="0"/>
                        </a:rPr>
                        <m:t>)/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𝑇𝑖𝑚𝑒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766" y="2688041"/>
                <a:ext cx="3626698" cy="466218"/>
              </a:xfrm>
              <a:prstGeom prst="rect">
                <a:avLst/>
              </a:prstGeom>
              <a:blipFill rotWithShape="0"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192" y="3022107"/>
            <a:ext cx="374400" cy="39547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589" y="3715657"/>
            <a:ext cx="270000" cy="396416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V="1">
            <a:off x="7440269" y="3959051"/>
            <a:ext cx="642494" cy="4343"/>
          </a:xfrm>
          <a:prstGeom prst="straightConnector1">
            <a:avLst/>
          </a:prstGeom>
          <a:ln w="31750">
            <a:headEnd type="none" w="lg" len="lg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8" t="11179" b="13161"/>
          <a:stretch/>
        </p:blipFill>
        <p:spPr>
          <a:xfrm>
            <a:off x="8138357" y="3737731"/>
            <a:ext cx="597600" cy="39518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791551" y="3750655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Altitude</a:t>
            </a:r>
            <a:endParaRPr lang="en-GB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9259788" y="4044494"/>
            <a:ext cx="0" cy="366733"/>
          </a:xfrm>
          <a:prstGeom prst="straightConnector1">
            <a:avLst/>
          </a:prstGeom>
          <a:ln w="31750">
            <a:headEnd type="none" w="lg" len="lg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7761516" y="4506673"/>
                <a:ext cx="2880340" cy="576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𝑆𝑙𝑜𝑝𝑒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%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𝑅𝑎𝑖𝑠𝑒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𝑅𝑢𝑛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∗100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516" y="4506673"/>
                <a:ext cx="2880340" cy="576761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827" y="2643868"/>
            <a:ext cx="457200" cy="58167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90" y="2786130"/>
            <a:ext cx="455040" cy="432000"/>
          </a:xfrm>
          <a:prstGeom prst="rect">
            <a:avLst/>
          </a:prstGeom>
        </p:spPr>
      </p:pic>
      <p:cxnSp>
        <p:nvCxnSpPr>
          <p:cNvPr id="42" name="Straight Arrow Connector 41"/>
          <p:cNvCxnSpPr/>
          <p:nvPr/>
        </p:nvCxnSpPr>
        <p:spPr>
          <a:xfrm flipV="1">
            <a:off x="2236263" y="3288803"/>
            <a:ext cx="1223385" cy="0"/>
          </a:xfrm>
          <a:prstGeom prst="straightConnector1">
            <a:avLst/>
          </a:prstGeom>
          <a:ln w="31750">
            <a:headEnd type="none" w="lg" len="lg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44" y="5268921"/>
            <a:ext cx="202468" cy="529371"/>
          </a:xfrm>
          <a:prstGeom prst="rect">
            <a:avLst/>
          </a:prstGeom>
        </p:spPr>
      </p:pic>
      <p:sp>
        <p:nvSpPr>
          <p:cNvPr id="46" name="Left Brace 45"/>
          <p:cNvSpPr/>
          <p:nvPr/>
        </p:nvSpPr>
        <p:spPr>
          <a:xfrm>
            <a:off x="909812" y="4795054"/>
            <a:ext cx="576237" cy="147710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/>
          <p:cNvSpPr txBox="1"/>
          <p:nvPr/>
        </p:nvSpPr>
        <p:spPr>
          <a:xfrm>
            <a:off x="1227528" y="4875093"/>
            <a:ext cx="2716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Minimum Distance: 0.1 Km</a:t>
            </a:r>
            <a:endParaRPr lang="en-GB" dirty="0"/>
          </a:p>
        </p:txBody>
      </p:sp>
      <p:sp>
        <p:nvSpPr>
          <p:cNvPr id="48" name="TextBox 47"/>
          <p:cNvSpPr txBox="1"/>
          <p:nvPr/>
        </p:nvSpPr>
        <p:spPr>
          <a:xfrm>
            <a:off x="1227528" y="5336689"/>
            <a:ext cx="3177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Minimum Travel Time: 1 minute</a:t>
            </a:r>
            <a:endParaRPr lang="en-GB" dirty="0"/>
          </a:p>
        </p:txBody>
      </p:sp>
      <p:sp>
        <p:nvSpPr>
          <p:cNvPr id="49" name="TextBox 48"/>
          <p:cNvSpPr txBox="1"/>
          <p:nvPr/>
        </p:nvSpPr>
        <p:spPr>
          <a:xfrm>
            <a:off x="1195831" y="5798285"/>
            <a:ext cx="2225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Slope Range: [-6, 6] %</a:t>
            </a:r>
            <a:endParaRPr lang="en-GB" dirty="0"/>
          </a:p>
        </p:txBody>
      </p:sp>
      <p:sp>
        <p:nvSpPr>
          <p:cNvPr id="51" name="Rectangle 50"/>
          <p:cNvSpPr/>
          <p:nvPr/>
        </p:nvSpPr>
        <p:spPr>
          <a:xfrm>
            <a:off x="4428902" y="5283934"/>
            <a:ext cx="4876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GB" sz="2400" dirty="0">
                <a:latin typeface="Calibri" charset="0"/>
                <a:ea typeface="Calibri" charset="0"/>
                <a:cs typeface="Times New Roman" charset="0"/>
                <a:sym typeface="Symbol" charset="2"/>
              </a:rPr>
              <a:t></a:t>
            </a:r>
            <a:endParaRPr lang="en-US" sz="2400" dirty="0">
              <a:effectLst/>
              <a:latin typeface="Calibri" charset="0"/>
              <a:ea typeface="Calibri" charset="0"/>
              <a:cs typeface="Times New Roman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869570" y="5366676"/>
            <a:ext cx="2531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Minimum Speed: 6 Km/h</a:t>
            </a:r>
            <a:endParaRPr lang="en-GB" dirty="0"/>
          </a:p>
        </p:txBody>
      </p:sp>
      <p:sp>
        <p:nvSpPr>
          <p:cNvPr id="32" name="TextBox 31"/>
          <p:cNvSpPr txBox="1"/>
          <p:nvPr/>
        </p:nvSpPr>
        <p:spPr>
          <a:xfrm>
            <a:off x="973794" y="277455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A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421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4686"/>
            <a:ext cx="10515600" cy="1325563"/>
          </a:xfrm>
        </p:spPr>
        <p:txBody>
          <a:bodyPr/>
          <a:lstStyle/>
          <a:p>
            <a:r>
              <a:rPr lang="en-IE" dirty="0" smtClean="0">
                <a:latin typeface="+mn-lt"/>
              </a:rPr>
              <a:t>Distance Matrix</a:t>
            </a:r>
            <a:endParaRPr lang="en-IE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B0A8-BF7F-4C56-8712-D40242EF49B5}" type="slidenum">
              <a:rPr lang="en-IE" smtClean="0"/>
              <a:pPr/>
              <a:t>12</a:t>
            </a:fld>
            <a:endParaRPr lang="en-IE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710249"/>
            <a:ext cx="6145144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SYMMETRIC Vs ASYMMETRIC ROAD NETWORK</a:t>
            </a:r>
            <a:endParaRPr lang="en-GB" sz="2400" b="1" dirty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68709"/>
            <a:ext cx="1919426" cy="11420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17105">
            <a:off x="958644" y="4315509"/>
            <a:ext cx="540000" cy="36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996" y="4116172"/>
            <a:ext cx="602084" cy="9888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856" y="4292687"/>
            <a:ext cx="1080000" cy="5045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675" y="4092941"/>
            <a:ext cx="706329" cy="1116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602" y="4107260"/>
            <a:ext cx="1087363" cy="108736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648" y="4020648"/>
            <a:ext cx="1294011" cy="126058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302" y="4175236"/>
            <a:ext cx="1036791" cy="1058664"/>
          </a:xfrm>
          <a:prstGeom prst="rect">
            <a:avLst/>
          </a:prstGeom>
        </p:spPr>
      </p:pic>
      <p:pic>
        <p:nvPicPr>
          <p:cNvPr id="22" name="Picture 21"/>
          <p:cNvPicPr>
            <a:picLocks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6973">
            <a:off x="2095197" y="4342318"/>
            <a:ext cx="540000" cy="3600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38200" y="2242087"/>
            <a:ext cx="775738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Many factors make the road network asymmetric</a:t>
            </a:r>
          </a:p>
          <a:p>
            <a:pPr marL="285750" indent="-285750">
              <a:buFont typeface="Wingdings" charset="2"/>
              <a:buChar char="§"/>
            </a:pPr>
            <a:endParaRPr lang="en-GB" dirty="0" smtClean="0"/>
          </a:p>
          <a:p>
            <a:pPr marL="285750" indent="-285750">
              <a:buFont typeface="Wingdings" charset="2"/>
              <a:buChar char="§"/>
            </a:pPr>
            <a:r>
              <a:rPr lang="en-GB" dirty="0" smtClean="0"/>
              <a:t>The impact on distance, slope, speed, directly influences our emissions model</a:t>
            </a:r>
          </a:p>
          <a:p>
            <a:pPr marL="285750" indent="-285750">
              <a:buFont typeface="Wingdings" charset="2"/>
              <a:buChar char="§"/>
            </a:pPr>
            <a:endParaRPr lang="en-GB" dirty="0"/>
          </a:p>
          <a:p>
            <a:pPr marL="285750" indent="-285750">
              <a:buFont typeface="Wingdings" charset="2"/>
              <a:buChar char="§"/>
            </a:pPr>
            <a:r>
              <a:rPr lang="en-GB" dirty="0" smtClean="0"/>
              <a:t>Technical </a:t>
            </a:r>
            <a:r>
              <a:rPr lang="en-GB" dirty="0"/>
              <a:t>constraints </a:t>
            </a:r>
            <a:r>
              <a:rPr lang="en-GB" dirty="0" smtClean="0"/>
              <a:t>require </a:t>
            </a:r>
            <a:r>
              <a:rPr lang="en-GB" dirty="0"/>
              <a:t>us to assume the road network as symmetric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30" b="4360"/>
          <a:stretch/>
        </p:blipFill>
        <p:spPr>
          <a:xfrm>
            <a:off x="10163908" y="1839540"/>
            <a:ext cx="1121593" cy="111487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30" b="4360"/>
          <a:stretch/>
        </p:blipFill>
        <p:spPr>
          <a:xfrm>
            <a:off x="10163908" y="1569364"/>
            <a:ext cx="614086" cy="61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74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4686"/>
            <a:ext cx="10515600" cy="1325563"/>
          </a:xfrm>
        </p:spPr>
        <p:txBody>
          <a:bodyPr/>
          <a:lstStyle/>
          <a:p>
            <a:r>
              <a:rPr lang="en-IE" dirty="0" smtClean="0">
                <a:latin typeface="+mn-lt"/>
              </a:rPr>
              <a:t>Distance Matrix</a:t>
            </a:r>
            <a:endParaRPr lang="en-IE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B0A8-BF7F-4C56-8712-D40242EF49B5}" type="slidenum">
              <a:rPr lang="en-IE" smtClean="0"/>
              <a:pPr/>
              <a:t>13</a:t>
            </a:fld>
            <a:endParaRPr lang="en-IE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710249"/>
            <a:ext cx="6145144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SYMMETRIC Vs ASYMMETRIC ROAD NETWORK</a:t>
            </a:r>
            <a:endParaRPr lang="en-GB" sz="2400" b="1" dirty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30" b="4360"/>
          <a:stretch/>
        </p:blipFill>
        <p:spPr>
          <a:xfrm>
            <a:off x="2743781" y="3002911"/>
            <a:ext cx="1891199" cy="18798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30" b="4360"/>
          <a:stretch/>
        </p:blipFill>
        <p:spPr>
          <a:xfrm>
            <a:off x="7557601" y="3002910"/>
            <a:ext cx="1891199" cy="187987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813711" y="3481183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sym typeface="Symbol" charset="2"/>
              </a:rPr>
              <a:t></a:t>
            </a:r>
            <a:endParaRPr lang="en-GB" sz="5400" dirty="0"/>
          </a:p>
        </p:txBody>
      </p:sp>
      <p:sp>
        <p:nvSpPr>
          <p:cNvPr id="29" name="TextBox 28"/>
          <p:cNvSpPr txBox="1"/>
          <p:nvPr/>
        </p:nvSpPr>
        <p:spPr>
          <a:xfrm>
            <a:off x="4175958" y="317342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A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74344" y="405276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B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000779" y="319931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B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774943" y="405276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A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75364" y="5471953"/>
            <a:ext cx="10678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Solutions from Symmetric Matrices are on average </a:t>
            </a:r>
            <a:r>
              <a:rPr lang="en-GB" sz="3200" dirty="0" smtClean="0"/>
              <a:t>+1%</a:t>
            </a:r>
            <a:r>
              <a:rPr lang="en-GB" sz="2000" dirty="0" smtClean="0"/>
              <a:t> greater in terms of distance and emissions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031506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4686"/>
            <a:ext cx="10515600" cy="1325563"/>
          </a:xfrm>
        </p:spPr>
        <p:txBody>
          <a:bodyPr/>
          <a:lstStyle/>
          <a:p>
            <a:r>
              <a:rPr lang="en-IE" dirty="0" smtClean="0">
                <a:latin typeface="+mn-lt"/>
              </a:rPr>
              <a:t>Road Network</a:t>
            </a:r>
            <a:endParaRPr lang="en-IE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B0A8-BF7F-4C56-8712-D40242EF49B5}" type="slidenum">
              <a:rPr lang="en-IE" smtClean="0"/>
              <a:pPr/>
              <a:t>14</a:t>
            </a:fld>
            <a:endParaRPr lang="en-IE" dirty="0"/>
          </a:p>
        </p:txBody>
      </p:sp>
      <p:sp>
        <p:nvSpPr>
          <p:cNvPr id="13" name="TextBox 12"/>
          <p:cNvSpPr txBox="1"/>
          <p:nvPr/>
        </p:nvSpPr>
        <p:spPr>
          <a:xfrm>
            <a:off x="838200" y="1724088"/>
            <a:ext cx="1760034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BRISTOL, UK</a:t>
            </a:r>
            <a:endParaRPr lang="en-GB" sz="2400" b="1" dirty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</p:txBody>
      </p:sp>
      <p:pic>
        <p:nvPicPr>
          <p:cNvPr id="24" name="Picture 23" descr="../Dropbox/Screenshots/Screenshot%202016-08-28%2007.29.45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48588"/>
            <a:ext cx="4786888" cy="27260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/>
          <p:cNvSpPr txBox="1"/>
          <p:nvPr/>
        </p:nvSpPr>
        <p:spPr>
          <a:xfrm>
            <a:off x="838200" y="2242087"/>
            <a:ext cx="48397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GB" dirty="0" smtClean="0"/>
              <a:t>Population : 		       428,000 </a:t>
            </a:r>
            <a:r>
              <a:rPr lang="en-GB" dirty="0"/>
              <a:t>people</a:t>
            </a:r>
            <a:r>
              <a:rPr lang="en-US" dirty="0" smtClean="0">
                <a:effectLst/>
              </a:rPr>
              <a:t> </a:t>
            </a:r>
            <a:endParaRPr lang="en-GB" dirty="0" smtClean="0"/>
          </a:p>
          <a:p>
            <a:pPr marL="285750" indent="-285750">
              <a:buFont typeface="Wingdings" charset="2"/>
              <a:buChar char="§"/>
            </a:pPr>
            <a:r>
              <a:rPr lang="en-GB" dirty="0" smtClean="0"/>
              <a:t>Area : 			       110 Km</a:t>
            </a:r>
            <a:r>
              <a:rPr lang="en-GB" baseline="30000" dirty="0" smtClean="0"/>
              <a:t>2</a:t>
            </a:r>
          </a:p>
          <a:p>
            <a:pPr marL="285750" indent="-285750">
              <a:buFont typeface="Wingdings" charset="2"/>
              <a:buChar char="§"/>
            </a:pPr>
            <a:r>
              <a:rPr lang="en-GB" dirty="0" smtClean="0"/>
              <a:t>Distance Depot/City Centre :   12.8 Km</a:t>
            </a:r>
          </a:p>
          <a:p>
            <a:pPr marL="285750" indent="-285750">
              <a:buFont typeface="Wingdings" charset="2"/>
              <a:buChar char="§"/>
            </a:pPr>
            <a:r>
              <a:rPr lang="en-GB" dirty="0" smtClean="0"/>
              <a:t>Mainly Flat Area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5159892" y="2405588"/>
            <a:ext cx="41030" cy="37600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3120076" y="4118557"/>
            <a:ext cx="4507524" cy="103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038013" y="2892119"/>
            <a:ext cx="21629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ym typeface="Symbol" charset="2"/>
              </a:rPr>
              <a:t> : 	  2.4   Km</a:t>
            </a:r>
          </a:p>
          <a:p>
            <a:r>
              <a:rPr lang="en-GB" sz="2000" dirty="0" smtClean="0">
                <a:sym typeface="Symbol" charset="2"/>
              </a:rPr>
              <a:t>Median :  1.85 Km</a:t>
            </a:r>
            <a:endParaRPr lang="en-GB" sz="2000" dirty="0">
              <a:sym typeface="Symbol" charset="2"/>
            </a:endParaRPr>
          </a:p>
          <a:p>
            <a:r>
              <a:rPr lang="en-GB" sz="2000" dirty="0" smtClean="0">
                <a:sym typeface="Symbol" charset="2"/>
              </a:rPr>
              <a:t></a:t>
            </a:r>
            <a:r>
              <a:rPr lang="en-US" sz="2000" dirty="0">
                <a:sym typeface="Symbol" charset="2"/>
              </a:rPr>
              <a:t> </a:t>
            </a:r>
            <a:r>
              <a:rPr lang="en-US" sz="2000" dirty="0" smtClean="0">
                <a:sym typeface="Symbol" charset="2"/>
              </a:rPr>
              <a:t>:	  2.55 Km</a:t>
            </a:r>
            <a:endParaRPr lang="en-GB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13041282" y="2424201"/>
            <a:ext cx="1101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/>
              <a:t>DISTANCE</a:t>
            </a:r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15252449" y="2424201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/>
              <a:t>SPEED</a:t>
            </a:r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13100138" y="4341021"/>
            <a:ext cx="766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/>
              <a:t>SLOPE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15252449" y="2921836"/>
            <a:ext cx="24220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ym typeface="Symbol" charset="2"/>
              </a:rPr>
              <a:t> : 	  23.52 Km/h</a:t>
            </a:r>
          </a:p>
          <a:p>
            <a:r>
              <a:rPr lang="en-GB" sz="2000" dirty="0" smtClean="0">
                <a:sym typeface="Symbol" charset="2"/>
              </a:rPr>
              <a:t>Median :  24.00 Km/h</a:t>
            </a:r>
            <a:endParaRPr lang="en-GB" sz="2000" dirty="0">
              <a:sym typeface="Symbol" charset="2"/>
            </a:endParaRPr>
          </a:p>
          <a:p>
            <a:r>
              <a:rPr lang="en-GB" sz="2000" dirty="0" smtClean="0">
                <a:sym typeface="Symbol" charset="2"/>
              </a:rPr>
              <a:t></a:t>
            </a:r>
            <a:r>
              <a:rPr lang="en-US" sz="2000" dirty="0">
                <a:sym typeface="Symbol" charset="2"/>
              </a:rPr>
              <a:t> </a:t>
            </a:r>
            <a:r>
              <a:rPr lang="en-US" sz="2000" dirty="0" smtClean="0">
                <a:sym typeface="Symbol" charset="2"/>
              </a:rPr>
              <a:t>:	  6.97   Km/h</a:t>
            </a:r>
            <a:endParaRPr lang="en-GB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15322885" y="4341021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EMISSIONS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13100138" y="4802603"/>
            <a:ext cx="21629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ym typeface="Symbol" charset="2"/>
              </a:rPr>
              <a:t> : 	  0.0   %</a:t>
            </a:r>
          </a:p>
          <a:p>
            <a:r>
              <a:rPr lang="en-GB" sz="2000" dirty="0" smtClean="0">
                <a:sym typeface="Symbol" charset="2"/>
              </a:rPr>
              <a:t>Median :  0.0   %</a:t>
            </a:r>
            <a:endParaRPr lang="en-GB" sz="2000" dirty="0">
              <a:sym typeface="Symbol" charset="2"/>
            </a:endParaRPr>
          </a:p>
          <a:p>
            <a:r>
              <a:rPr lang="en-GB" sz="2000" dirty="0" smtClean="0">
                <a:sym typeface="Symbol" charset="2"/>
              </a:rPr>
              <a:t></a:t>
            </a:r>
            <a:r>
              <a:rPr lang="en-US" sz="2000" dirty="0">
                <a:sym typeface="Symbol" charset="2"/>
              </a:rPr>
              <a:t> </a:t>
            </a:r>
            <a:r>
              <a:rPr lang="en-US" sz="2000" dirty="0" smtClean="0">
                <a:sym typeface="Symbol" charset="2"/>
              </a:rPr>
              <a:t>:	  1.23 %</a:t>
            </a:r>
            <a:endParaRPr lang="en-GB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15340084" y="4812655"/>
            <a:ext cx="24220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ym typeface="Symbol" charset="2"/>
              </a:rPr>
              <a:t> : 	  721 g Median :  602 g</a:t>
            </a:r>
            <a:endParaRPr lang="en-GB" sz="2000" dirty="0">
              <a:sym typeface="Symbol" charset="2"/>
            </a:endParaRPr>
          </a:p>
          <a:p>
            <a:r>
              <a:rPr lang="en-GB" sz="2000" dirty="0" smtClean="0">
                <a:sym typeface="Symbol" charset="2"/>
              </a:rPr>
              <a:t></a:t>
            </a:r>
            <a:r>
              <a:rPr lang="en-US" sz="2000" dirty="0">
                <a:sym typeface="Symbol" charset="2"/>
              </a:rPr>
              <a:t> </a:t>
            </a:r>
            <a:r>
              <a:rPr lang="en-US" sz="2000" dirty="0" smtClean="0">
                <a:sym typeface="Symbol" charset="2"/>
              </a:rPr>
              <a:t>:	  624 g</a:t>
            </a:r>
            <a:endParaRPr lang="en-GB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13038013" y="1887589"/>
            <a:ext cx="4528484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BRISTOL – Road Network Features</a:t>
            </a:r>
            <a:endParaRPr lang="en-GB" sz="2400" b="1" dirty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12183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4686"/>
            <a:ext cx="10515600" cy="1325563"/>
          </a:xfrm>
        </p:spPr>
        <p:txBody>
          <a:bodyPr/>
          <a:lstStyle/>
          <a:p>
            <a:r>
              <a:rPr lang="en-IE" dirty="0" smtClean="0">
                <a:latin typeface="+mn-lt"/>
              </a:rPr>
              <a:t>Road Network</a:t>
            </a:r>
            <a:endParaRPr lang="en-IE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B0A8-BF7F-4C56-8712-D40242EF49B5}" type="slidenum">
              <a:rPr lang="en-IE" smtClean="0"/>
              <a:pPr/>
              <a:t>15</a:t>
            </a:fld>
            <a:endParaRPr lang="en-IE" dirty="0"/>
          </a:p>
        </p:txBody>
      </p:sp>
      <p:sp>
        <p:nvSpPr>
          <p:cNvPr id="13" name="TextBox 12"/>
          <p:cNvSpPr txBox="1"/>
          <p:nvPr/>
        </p:nvSpPr>
        <p:spPr>
          <a:xfrm>
            <a:off x="838200" y="1724088"/>
            <a:ext cx="1760034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BRISTOL, UK</a:t>
            </a:r>
            <a:endParaRPr lang="en-GB" sz="2400" b="1" dirty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</p:txBody>
      </p:sp>
      <p:pic>
        <p:nvPicPr>
          <p:cNvPr id="24" name="Picture 23" descr="../Dropbox/Screenshots/Screenshot%202016-08-28%2007.29.45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48588"/>
            <a:ext cx="4786888" cy="27260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/>
          <p:cNvSpPr txBox="1"/>
          <p:nvPr/>
        </p:nvSpPr>
        <p:spPr>
          <a:xfrm>
            <a:off x="838200" y="2242087"/>
            <a:ext cx="48397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GB" dirty="0" smtClean="0"/>
              <a:t>Population : 		       428,000 </a:t>
            </a:r>
            <a:r>
              <a:rPr lang="en-GB" dirty="0"/>
              <a:t>people</a:t>
            </a:r>
            <a:r>
              <a:rPr lang="en-US" dirty="0" smtClean="0">
                <a:effectLst/>
              </a:rPr>
              <a:t> </a:t>
            </a:r>
            <a:endParaRPr lang="en-GB" dirty="0" smtClean="0"/>
          </a:p>
          <a:p>
            <a:pPr marL="285750" indent="-285750">
              <a:buFont typeface="Wingdings" charset="2"/>
              <a:buChar char="§"/>
            </a:pPr>
            <a:r>
              <a:rPr lang="en-GB" dirty="0" smtClean="0"/>
              <a:t>Area : 			       110 Km</a:t>
            </a:r>
            <a:r>
              <a:rPr lang="en-GB" baseline="30000" dirty="0" smtClean="0"/>
              <a:t>2</a:t>
            </a:r>
          </a:p>
          <a:p>
            <a:pPr marL="285750" indent="-285750">
              <a:buFont typeface="Wingdings" charset="2"/>
              <a:buChar char="§"/>
            </a:pPr>
            <a:r>
              <a:rPr lang="en-GB" dirty="0" smtClean="0"/>
              <a:t>Distance Depot/City Centre :   12.8 Km</a:t>
            </a:r>
          </a:p>
          <a:p>
            <a:pPr marL="285750" indent="-285750">
              <a:buFont typeface="Wingdings" charset="2"/>
              <a:buChar char="§"/>
            </a:pPr>
            <a:r>
              <a:rPr lang="en-GB" dirty="0" smtClean="0"/>
              <a:t>Mainly Flat Area</a:t>
            </a:r>
            <a:endParaRPr lang="en-GB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8352692" y="2242087"/>
            <a:ext cx="41030" cy="37600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312876" y="3955056"/>
            <a:ext cx="4507524" cy="103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230813" y="2728618"/>
            <a:ext cx="21629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ym typeface="Symbol" charset="2"/>
              </a:rPr>
              <a:t> : 	  2.4   Km</a:t>
            </a:r>
          </a:p>
          <a:p>
            <a:r>
              <a:rPr lang="en-GB" sz="2000" dirty="0" smtClean="0">
                <a:sym typeface="Symbol" charset="2"/>
              </a:rPr>
              <a:t>Median :  1.85 Km</a:t>
            </a:r>
            <a:endParaRPr lang="en-GB" sz="2000" dirty="0">
              <a:sym typeface="Symbol" charset="2"/>
            </a:endParaRPr>
          </a:p>
          <a:p>
            <a:r>
              <a:rPr lang="en-GB" sz="2000" dirty="0" smtClean="0">
                <a:sym typeface="Symbol" charset="2"/>
              </a:rPr>
              <a:t></a:t>
            </a:r>
            <a:r>
              <a:rPr lang="en-US" sz="2000" dirty="0">
                <a:sym typeface="Symbol" charset="2"/>
              </a:rPr>
              <a:t> </a:t>
            </a:r>
            <a:r>
              <a:rPr lang="en-US" sz="2000" dirty="0" smtClean="0">
                <a:sym typeface="Symbol" charset="2"/>
              </a:rPr>
              <a:t>:	  2.55 Km</a:t>
            </a:r>
            <a:endParaRPr lang="en-GB" sz="2000" dirty="0"/>
          </a:p>
        </p:txBody>
      </p:sp>
      <p:sp>
        <p:nvSpPr>
          <p:cNvPr id="27" name="TextBox 26"/>
          <p:cNvSpPr txBox="1"/>
          <p:nvPr/>
        </p:nvSpPr>
        <p:spPr>
          <a:xfrm>
            <a:off x="6234082" y="2260700"/>
            <a:ext cx="1101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/>
              <a:t>DISTANCE</a:t>
            </a:r>
            <a:endParaRPr lang="en-GB"/>
          </a:p>
        </p:txBody>
      </p:sp>
      <p:sp>
        <p:nvSpPr>
          <p:cNvPr id="36" name="TextBox 35"/>
          <p:cNvSpPr txBox="1"/>
          <p:nvPr/>
        </p:nvSpPr>
        <p:spPr>
          <a:xfrm>
            <a:off x="8445249" y="226070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/>
              <a:t>SPEED</a:t>
            </a:r>
            <a:endParaRPr lang="en-GB"/>
          </a:p>
        </p:txBody>
      </p:sp>
      <p:sp>
        <p:nvSpPr>
          <p:cNvPr id="37" name="TextBox 36"/>
          <p:cNvSpPr txBox="1"/>
          <p:nvPr/>
        </p:nvSpPr>
        <p:spPr>
          <a:xfrm>
            <a:off x="6292938" y="4177520"/>
            <a:ext cx="766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/>
              <a:t>SLOPE</a:t>
            </a:r>
            <a:endParaRPr lang="en-GB" dirty="0"/>
          </a:p>
        </p:txBody>
      </p:sp>
      <p:sp>
        <p:nvSpPr>
          <p:cNvPr id="38" name="TextBox 37"/>
          <p:cNvSpPr txBox="1"/>
          <p:nvPr/>
        </p:nvSpPr>
        <p:spPr>
          <a:xfrm>
            <a:off x="8445249" y="2758335"/>
            <a:ext cx="24220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ym typeface="Symbol" charset="2"/>
              </a:rPr>
              <a:t> : 	  23.52 Km/h</a:t>
            </a:r>
          </a:p>
          <a:p>
            <a:r>
              <a:rPr lang="en-GB" sz="2000" dirty="0" smtClean="0">
                <a:sym typeface="Symbol" charset="2"/>
              </a:rPr>
              <a:t>Median :  24.00 Km/h</a:t>
            </a:r>
            <a:endParaRPr lang="en-GB" sz="2000" dirty="0">
              <a:sym typeface="Symbol" charset="2"/>
            </a:endParaRPr>
          </a:p>
          <a:p>
            <a:r>
              <a:rPr lang="en-GB" sz="2000" dirty="0" smtClean="0">
                <a:sym typeface="Symbol" charset="2"/>
              </a:rPr>
              <a:t></a:t>
            </a:r>
            <a:r>
              <a:rPr lang="en-US" sz="2000" dirty="0">
                <a:sym typeface="Symbol" charset="2"/>
              </a:rPr>
              <a:t> </a:t>
            </a:r>
            <a:r>
              <a:rPr lang="en-US" sz="2000" dirty="0" smtClean="0">
                <a:sym typeface="Symbol" charset="2"/>
              </a:rPr>
              <a:t>:	  6.97   Km/h</a:t>
            </a:r>
            <a:endParaRPr lang="en-GB" sz="2000" dirty="0"/>
          </a:p>
        </p:txBody>
      </p:sp>
      <p:sp>
        <p:nvSpPr>
          <p:cNvPr id="39" name="TextBox 38"/>
          <p:cNvSpPr txBox="1"/>
          <p:nvPr/>
        </p:nvSpPr>
        <p:spPr>
          <a:xfrm>
            <a:off x="8515685" y="4177520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EMISSIONS</a:t>
            </a:r>
            <a:endParaRPr lang="en-GB" dirty="0"/>
          </a:p>
        </p:txBody>
      </p:sp>
      <p:sp>
        <p:nvSpPr>
          <p:cNvPr id="40" name="TextBox 39"/>
          <p:cNvSpPr txBox="1"/>
          <p:nvPr/>
        </p:nvSpPr>
        <p:spPr>
          <a:xfrm>
            <a:off x="6292938" y="4639102"/>
            <a:ext cx="21629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ym typeface="Symbol" charset="2"/>
              </a:rPr>
              <a:t> : 	  0.0   %</a:t>
            </a:r>
          </a:p>
          <a:p>
            <a:r>
              <a:rPr lang="en-GB" sz="2000" dirty="0" smtClean="0">
                <a:sym typeface="Symbol" charset="2"/>
              </a:rPr>
              <a:t>Median :  0.0   %</a:t>
            </a:r>
            <a:endParaRPr lang="en-GB" sz="2000" dirty="0">
              <a:sym typeface="Symbol" charset="2"/>
            </a:endParaRPr>
          </a:p>
          <a:p>
            <a:r>
              <a:rPr lang="en-GB" sz="2000" dirty="0" smtClean="0">
                <a:sym typeface="Symbol" charset="2"/>
              </a:rPr>
              <a:t></a:t>
            </a:r>
            <a:r>
              <a:rPr lang="en-US" sz="2000" dirty="0">
                <a:sym typeface="Symbol" charset="2"/>
              </a:rPr>
              <a:t> </a:t>
            </a:r>
            <a:r>
              <a:rPr lang="en-US" sz="2000" dirty="0" smtClean="0">
                <a:sym typeface="Symbol" charset="2"/>
              </a:rPr>
              <a:t>:	  1.23 %</a:t>
            </a:r>
            <a:endParaRPr lang="en-GB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8532884" y="4649154"/>
            <a:ext cx="24220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ym typeface="Symbol" charset="2"/>
              </a:rPr>
              <a:t> : 	  721 g Median :  602 g</a:t>
            </a:r>
            <a:endParaRPr lang="en-GB" sz="2000" dirty="0">
              <a:sym typeface="Symbol" charset="2"/>
            </a:endParaRPr>
          </a:p>
          <a:p>
            <a:r>
              <a:rPr lang="en-GB" sz="2000" dirty="0" smtClean="0">
                <a:sym typeface="Symbol" charset="2"/>
              </a:rPr>
              <a:t></a:t>
            </a:r>
            <a:r>
              <a:rPr lang="en-US" sz="2000" dirty="0">
                <a:sym typeface="Symbol" charset="2"/>
              </a:rPr>
              <a:t> </a:t>
            </a:r>
            <a:r>
              <a:rPr lang="en-US" sz="2000" dirty="0" smtClean="0">
                <a:sym typeface="Symbol" charset="2"/>
              </a:rPr>
              <a:t>:	  624 g</a:t>
            </a:r>
            <a:endParaRPr lang="en-GB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6230813" y="1724088"/>
            <a:ext cx="4528484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BRISTOL – Road Network Features</a:t>
            </a:r>
            <a:endParaRPr lang="en-GB" sz="2400" b="1" dirty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937892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4438650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488621" y="4291132"/>
            <a:ext cx="295275" cy="2952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7" name="Oval 26"/>
          <p:cNvSpPr/>
          <p:nvPr/>
        </p:nvSpPr>
        <p:spPr>
          <a:xfrm>
            <a:off x="3272517" y="4291132"/>
            <a:ext cx="295275" cy="2952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0" name="Oval 29"/>
          <p:cNvSpPr/>
          <p:nvPr/>
        </p:nvSpPr>
        <p:spPr>
          <a:xfrm>
            <a:off x="5056413" y="4291132"/>
            <a:ext cx="295275" cy="2952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3" name="Oval 32"/>
          <p:cNvSpPr/>
          <p:nvPr/>
        </p:nvSpPr>
        <p:spPr>
          <a:xfrm>
            <a:off x="6840309" y="4291132"/>
            <a:ext cx="295275" cy="2952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6" name="Oval 35"/>
          <p:cNvSpPr/>
          <p:nvPr/>
        </p:nvSpPr>
        <p:spPr>
          <a:xfrm>
            <a:off x="8624205" y="4291132"/>
            <a:ext cx="295275" cy="2952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9" name="Oval 38"/>
          <p:cNvSpPr/>
          <p:nvPr/>
        </p:nvSpPr>
        <p:spPr>
          <a:xfrm>
            <a:off x="10408101" y="4291132"/>
            <a:ext cx="295275" cy="2952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2" name="Content Placeholder 2"/>
          <p:cNvSpPr txBox="1">
            <a:spLocks/>
          </p:cNvSpPr>
          <p:nvPr/>
        </p:nvSpPr>
        <p:spPr>
          <a:xfrm>
            <a:off x="3101539" y="2222266"/>
            <a:ext cx="5988921" cy="1156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IE" sz="5400" b="1" dirty="0" smtClean="0"/>
              <a:t>Emission Models</a:t>
            </a:r>
          </a:p>
        </p:txBody>
      </p:sp>
      <p:sp>
        <p:nvSpPr>
          <p:cNvPr id="10" name="Cloud 9"/>
          <p:cNvSpPr/>
          <p:nvPr/>
        </p:nvSpPr>
        <p:spPr>
          <a:xfrm>
            <a:off x="5716858" y="3378431"/>
            <a:ext cx="785542" cy="477069"/>
          </a:xfrm>
          <a:prstGeom prst="clou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843858" y="3424792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</a:rPr>
              <a:t>CO</a:t>
            </a:r>
            <a:r>
              <a:rPr lang="en-GB" sz="2000" baseline="-25000" dirty="0" smtClean="0">
                <a:solidFill>
                  <a:schemeClr val="bg1"/>
                </a:solidFill>
              </a:rPr>
              <a:t>2</a:t>
            </a:r>
            <a:endParaRPr lang="en-GB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115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4686"/>
            <a:ext cx="10515600" cy="1325563"/>
          </a:xfrm>
        </p:spPr>
        <p:txBody>
          <a:bodyPr/>
          <a:lstStyle/>
          <a:p>
            <a:r>
              <a:rPr lang="en-IE" dirty="0" smtClean="0">
                <a:latin typeface="+mn-lt"/>
              </a:rPr>
              <a:t>Emission Models</a:t>
            </a:r>
            <a:endParaRPr lang="en-IE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B0A8-BF7F-4C56-8712-D40242EF49B5}" type="slidenum">
              <a:rPr lang="en-IE" smtClean="0"/>
              <a:pPr/>
              <a:t>17</a:t>
            </a:fld>
            <a:endParaRPr lang="en-I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086761" y="2698201"/>
                <a:ext cx="8018477" cy="843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𝐸𝑚𝑖𝑠𝑠𝑠𝑖𝑜𝑛𝑠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𝑔</m:t>
                          </m:r>
                        </m:e>
                      </m:d>
                      <m:r>
                        <a:rPr lang="el-GR" sz="3200" i="1" smtClean="0">
                          <a:latin typeface="Cambria Math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𝐸𝐹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𝐾𝑚</m:t>
                              </m:r>
                            </m:den>
                          </m:f>
                        </m:e>
                      </m:d>
                      <m:r>
                        <a:rPr lang="en-US" sz="3200" b="0" i="1" smtClean="0">
                          <a:latin typeface="Cambria Math" charset="0"/>
                        </a:rPr>
                        <m:t>∗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𝐷𝑖𝑠𝑡𝑎𝑛𝑐𝑒</m:t>
                      </m:r>
                      <m:r>
                        <a:rPr lang="en-US" sz="3200" b="0" i="1" smtClean="0">
                          <a:latin typeface="Cambria Math" charset="0"/>
                        </a:rPr>
                        <m:t> (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𝐾𝑚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761" y="2698201"/>
                <a:ext cx="8018477" cy="84343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45877" y="5035225"/>
            <a:ext cx="623277" cy="45868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3026698" y="4953000"/>
            <a:ext cx="968702" cy="1111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GB" sz="2000" dirty="0" smtClean="0"/>
              <a:t>Vehicle Category :	Light duty vehicle</a:t>
            </a:r>
          </a:p>
          <a:p>
            <a:pPr marL="285750" indent="-285750">
              <a:buFont typeface="Wingdings" charset="2"/>
              <a:buChar char="§"/>
            </a:pPr>
            <a:r>
              <a:rPr lang="en-GB" sz="2000" dirty="0" smtClean="0"/>
              <a:t>Fuel Type :              	Diesel</a:t>
            </a:r>
          </a:p>
          <a:p>
            <a:pPr marL="285750" indent="-285750">
              <a:buFont typeface="Wingdings" charset="2"/>
              <a:buChar char="§"/>
            </a:pPr>
            <a:r>
              <a:rPr lang="en-GB" sz="2000" dirty="0" smtClean="0"/>
              <a:t>Weight Unloaded :	&lt;= 3.5 Tons</a:t>
            </a:r>
          </a:p>
          <a:p>
            <a:pPr marL="285750" indent="-285750">
              <a:buFont typeface="Wingdings" charset="2"/>
              <a:buChar char="§"/>
            </a:pPr>
            <a:r>
              <a:rPr lang="en-GB" sz="2000" dirty="0" smtClean="0"/>
              <a:t>Weight Loaded :	&lt;= </a:t>
            </a:r>
            <a:r>
              <a:rPr lang="en-GB" sz="2000" dirty="0"/>
              <a:t>7</a:t>
            </a:r>
            <a:r>
              <a:rPr lang="en-GB" sz="2000" dirty="0" smtClean="0"/>
              <a:t>.5 Tons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838200" y="1724088"/>
            <a:ext cx="249683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Basic Relationship</a:t>
            </a:r>
            <a:endParaRPr lang="en-GB" sz="2400" b="1" dirty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903327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4686"/>
            <a:ext cx="10515600" cy="1325563"/>
          </a:xfrm>
        </p:spPr>
        <p:txBody>
          <a:bodyPr/>
          <a:lstStyle/>
          <a:p>
            <a:r>
              <a:rPr lang="en-IE" dirty="0" smtClean="0">
                <a:latin typeface="+mn-lt"/>
              </a:rPr>
              <a:t>Emission Models</a:t>
            </a:r>
            <a:endParaRPr lang="en-IE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B0A8-BF7F-4C56-8712-D40242EF49B5}" type="slidenum">
              <a:rPr lang="en-IE" smtClean="0"/>
              <a:pPr/>
              <a:t>18</a:t>
            </a:fld>
            <a:endParaRPr lang="en-I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086761" y="2698201"/>
                <a:ext cx="8018477" cy="843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𝐸𝑚𝑖𝑠𝑠𝑠𝑖𝑜𝑛𝑠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𝑔</m:t>
                          </m:r>
                        </m:e>
                      </m:d>
                      <m:r>
                        <a:rPr lang="el-GR" sz="3200" i="1" smtClean="0">
                          <a:latin typeface="Cambria Math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𝐸𝐹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𝐾𝑚</m:t>
                              </m:r>
                            </m:den>
                          </m:f>
                        </m:e>
                      </m:d>
                      <m:r>
                        <a:rPr lang="en-US" sz="3200" b="0" i="1" smtClean="0">
                          <a:latin typeface="Cambria Math" charset="0"/>
                        </a:rPr>
                        <m:t>∗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𝐷𝑖𝑠𝑡𝑎𝑛𝑐𝑒</m:t>
                      </m:r>
                      <m:r>
                        <a:rPr lang="en-US" sz="3200" b="0" i="1" smtClean="0">
                          <a:latin typeface="Cambria Math" charset="0"/>
                        </a:rPr>
                        <m:t> (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𝐾𝑚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761" y="2698201"/>
                <a:ext cx="8018477" cy="84343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323" y="4598060"/>
            <a:ext cx="1470016" cy="108183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000298" y="4390915"/>
            <a:ext cx="490570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GB" sz="2000" dirty="0" smtClean="0"/>
              <a:t>Vehicle Category :	Light duty vehicle</a:t>
            </a:r>
          </a:p>
          <a:p>
            <a:pPr marL="285750" indent="-285750">
              <a:buFont typeface="Wingdings" charset="2"/>
              <a:buChar char="§"/>
            </a:pPr>
            <a:r>
              <a:rPr lang="en-GB" sz="2000" dirty="0" smtClean="0"/>
              <a:t>Fuel Type :              	Diesel</a:t>
            </a:r>
          </a:p>
          <a:p>
            <a:pPr marL="285750" indent="-285750">
              <a:buFont typeface="Wingdings" charset="2"/>
              <a:buChar char="§"/>
            </a:pPr>
            <a:r>
              <a:rPr lang="en-GB" sz="2000" dirty="0" smtClean="0"/>
              <a:t>Weight Unloaded :	&lt;= 3.5 Tons</a:t>
            </a:r>
          </a:p>
          <a:p>
            <a:pPr marL="285750" indent="-285750">
              <a:buFont typeface="Wingdings" charset="2"/>
              <a:buChar char="§"/>
            </a:pPr>
            <a:r>
              <a:rPr lang="en-GB" sz="2000" dirty="0" smtClean="0"/>
              <a:t>Weight Loaded :	&lt;= </a:t>
            </a:r>
            <a:r>
              <a:rPr lang="en-GB" sz="2000" dirty="0"/>
              <a:t>7</a:t>
            </a:r>
            <a:r>
              <a:rPr lang="en-GB" sz="2000" dirty="0" smtClean="0"/>
              <a:t>.5 Tons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838200" y="1724088"/>
            <a:ext cx="249683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Basic Relationship</a:t>
            </a:r>
            <a:endParaRPr lang="en-GB" sz="2400" b="1" dirty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571013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4686"/>
            <a:ext cx="10515600" cy="1325563"/>
          </a:xfrm>
        </p:spPr>
        <p:txBody>
          <a:bodyPr/>
          <a:lstStyle/>
          <a:p>
            <a:r>
              <a:rPr lang="en-IE" dirty="0" smtClean="0">
                <a:latin typeface="+mn-lt"/>
              </a:rPr>
              <a:t>Emission Models</a:t>
            </a:r>
            <a:endParaRPr lang="en-IE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B0A8-BF7F-4C56-8712-D40242EF49B5}" type="slidenum">
              <a:rPr lang="en-IE" smtClean="0"/>
              <a:pPr/>
              <a:t>19</a:t>
            </a:fld>
            <a:endParaRPr lang="en-IE" dirty="0"/>
          </a:p>
        </p:txBody>
      </p:sp>
      <p:sp>
        <p:nvSpPr>
          <p:cNvPr id="5" name="TextBox 4"/>
          <p:cNvSpPr txBox="1"/>
          <p:nvPr/>
        </p:nvSpPr>
        <p:spPr>
          <a:xfrm>
            <a:off x="1022979" y="4154269"/>
            <a:ext cx="13612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b="1" dirty="0"/>
              <a:t>EU20-EM</a:t>
            </a:r>
            <a:endParaRPr lang="en-IE" sz="3200" dirty="0"/>
          </a:p>
          <a:p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5594933" y="4154269"/>
            <a:ext cx="10021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b="1" dirty="0"/>
              <a:t>SP-EM</a:t>
            </a:r>
            <a:endParaRPr lang="en-IE" sz="2400" dirty="0"/>
          </a:p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9944006" y="4154269"/>
            <a:ext cx="10887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b="1" dirty="0"/>
              <a:t>GD-EM</a:t>
            </a:r>
            <a:endParaRPr lang="en-IE" sz="2400" dirty="0"/>
          </a:p>
          <a:p>
            <a:endParaRPr lang="en-GB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259" y="4201645"/>
            <a:ext cx="691288" cy="69128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366" y="4922977"/>
            <a:ext cx="735074" cy="73631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748" y="4154269"/>
            <a:ext cx="762843" cy="70254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38200" y="1724088"/>
            <a:ext cx="249683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Basic Relationship</a:t>
            </a:r>
            <a:endParaRPr lang="en-GB" sz="2400" b="1" dirty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834227" y="2281426"/>
                <a:ext cx="4523546" cy="474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𝐸𝑚𝑖𝑠𝑠𝑠𝑖𝑜𝑛𝑠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𝑔</m:t>
                          </m:r>
                        </m:e>
                      </m:d>
                      <m:r>
                        <a:rPr lang="el-GR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𝐸𝐹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𝐾𝑚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∗</m:t>
                      </m:r>
                      <m:r>
                        <a:rPr lang="en-US" b="0" i="1" smtClean="0">
                          <a:latin typeface="Cambria Math" charset="0"/>
                        </a:rPr>
                        <m:t>𝐷𝑖𝑠𝑡𝑎𝑛𝑐𝑒</m:t>
                      </m:r>
                      <m:r>
                        <a:rPr lang="en-US" b="0" i="1" smtClean="0">
                          <a:latin typeface="Cambria Math" charset="0"/>
                        </a:rPr>
                        <m:t> (</m:t>
                      </m:r>
                      <m:r>
                        <a:rPr lang="en-US" b="0" i="1" smtClean="0">
                          <a:latin typeface="Cambria Math" charset="0"/>
                        </a:rPr>
                        <m:t>𝐾𝑚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227" y="2281426"/>
                <a:ext cx="4523546" cy="47436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301887" y="3062448"/>
                <a:ext cx="3588226" cy="474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𝐸𝐹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𝐸𝑚𝑖𝑠𝑠𝑖𝑜𝑛𝑠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𝐹𝑎𝑐𝑡𝑜𝑟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𝐾𝑚</m:t>
                              </m:r>
                            </m:den>
                          </m:f>
                        </m:e>
                      </m:d>
                      <m:r>
                        <a:rPr lang="el-GR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?!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887" y="3062448"/>
                <a:ext cx="3588226" cy="47436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 descr="dissertation_CODE/emission_graphs/EU_Emissions.png"/>
          <p:cNvPicPr preferRelativeResize="0"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50" r="7046"/>
          <a:stretch/>
        </p:blipFill>
        <p:spPr bwMode="auto">
          <a:xfrm>
            <a:off x="838200" y="4694269"/>
            <a:ext cx="180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2" t="16790" r="6456" b="6914"/>
          <a:stretch/>
        </p:blipFill>
        <p:spPr>
          <a:xfrm>
            <a:off x="9588386" y="4623424"/>
            <a:ext cx="1800000" cy="1080000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66"/>
          <a:stretch/>
        </p:blipFill>
        <p:spPr>
          <a:xfrm>
            <a:off x="5163524" y="4621067"/>
            <a:ext cx="180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716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4438650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488621" y="4291132"/>
            <a:ext cx="295275" cy="2952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7" name="Oval 26"/>
          <p:cNvSpPr/>
          <p:nvPr/>
        </p:nvSpPr>
        <p:spPr>
          <a:xfrm>
            <a:off x="3272517" y="4291132"/>
            <a:ext cx="295275" cy="2952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0" name="Oval 29"/>
          <p:cNvSpPr/>
          <p:nvPr/>
        </p:nvSpPr>
        <p:spPr>
          <a:xfrm>
            <a:off x="5056413" y="4291132"/>
            <a:ext cx="295275" cy="2952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3" name="Oval 32"/>
          <p:cNvSpPr/>
          <p:nvPr/>
        </p:nvSpPr>
        <p:spPr>
          <a:xfrm>
            <a:off x="6840309" y="4291132"/>
            <a:ext cx="295275" cy="2952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6" name="Oval 35"/>
          <p:cNvSpPr/>
          <p:nvPr/>
        </p:nvSpPr>
        <p:spPr>
          <a:xfrm>
            <a:off x="8624205" y="4291132"/>
            <a:ext cx="295275" cy="2952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9" name="Oval 38"/>
          <p:cNvSpPr/>
          <p:nvPr/>
        </p:nvSpPr>
        <p:spPr>
          <a:xfrm>
            <a:off x="10408101" y="4291132"/>
            <a:ext cx="295275" cy="2952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2" name="Content Placeholder 2"/>
          <p:cNvSpPr txBox="1">
            <a:spLocks/>
          </p:cNvSpPr>
          <p:nvPr/>
        </p:nvSpPr>
        <p:spPr>
          <a:xfrm>
            <a:off x="3101539" y="2222266"/>
            <a:ext cx="5988921" cy="1156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IE" sz="5400" b="1" dirty="0" smtClean="0"/>
              <a:t>Introduction</a:t>
            </a:r>
          </a:p>
        </p:txBody>
      </p:sp>
      <p:pic>
        <p:nvPicPr>
          <p:cNvPr id="13316" name="Picture 4" descr="Image result for white van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037" y="3178915"/>
            <a:ext cx="923923" cy="92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9223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>
                <a:latin typeface="+mn-lt"/>
              </a:rPr>
              <a:t>Emission Models</a:t>
            </a:r>
            <a:endParaRPr lang="en-IE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B0A8-BF7F-4C56-8712-D40242EF49B5}" type="slidenum">
              <a:rPr lang="en-IE" smtClean="0"/>
              <a:pPr/>
              <a:t>20</a:t>
            </a:fld>
            <a:endParaRPr lang="en-IE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690688"/>
            <a:ext cx="56262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b="1" dirty="0" smtClean="0"/>
              <a:t>EU20-EM | EUROPEAN EMISSIONS TARGET</a:t>
            </a:r>
            <a:endParaRPr lang="en-IE" sz="3200" dirty="0"/>
          </a:p>
          <a:p>
            <a:endParaRPr lang="en-GB" dirty="0"/>
          </a:p>
        </p:txBody>
      </p:sp>
      <p:pic>
        <p:nvPicPr>
          <p:cNvPr id="15" name="Picture 14" descr="dissertation_CODE/emission_graphs/EU_Emissions.png"/>
          <p:cNvPicPr preferRelativeResize="0"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50" r="7046"/>
          <a:stretch/>
        </p:blipFill>
        <p:spPr bwMode="auto">
          <a:xfrm>
            <a:off x="838200" y="2429352"/>
            <a:ext cx="5040000" cy="32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7156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>
                <a:latin typeface="+mn-lt"/>
              </a:rPr>
              <a:t>Emission Models</a:t>
            </a:r>
            <a:endParaRPr lang="en-IE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B0A8-BF7F-4C56-8712-D40242EF49B5}" type="slidenum">
              <a:rPr lang="en-IE" smtClean="0"/>
              <a:pPr/>
              <a:t>21</a:t>
            </a:fld>
            <a:endParaRPr lang="en-IE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690688"/>
            <a:ext cx="56262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b="1" dirty="0" smtClean="0"/>
              <a:t>EU20-EM | EUROPEAN EMISSIONS TARGET</a:t>
            </a:r>
            <a:endParaRPr lang="en-IE" sz="3200" dirty="0"/>
          </a:p>
          <a:p>
            <a:endParaRPr lang="en-GB" dirty="0"/>
          </a:p>
        </p:txBody>
      </p:sp>
      <p:pic>
        <p:nvPicPr>
          <p:cNvPr id="15" name="Picture 14" descr="dissertation_CODE/emission_graphs/EU_Emissions.png"/>
          <p:cNvPicPr preferRelativeResize="0"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50" r="7046"/>
          <a:stretch/>
        </p:blipFill>
        <p:spPr bwMode="auto">
          <a:xfrm>
            <a:off x="838200" y="2429352"/>
            <a:ext cx="5040000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878200" y="3306865"/>
            <a:ext cx="5362750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GB" sz="2400" dirty="0" smtClean="0"/>
              <a:t>Linear in the distance</a:t>
            </a:r>
          </a:p>
          <a:p>
            <a:pPr marL="285750" indent="-285750">
              <a:buFont typeface="Wingdings" charset="2"/>
              <a:buChar char="§"/>
            </a:pPr>
            <a:endParaRPr lang="en-GB" sz="2400" dirty="0" smtClean="0"/>
          </a:p>
          <a:p>
            <a:pPr marL="285750" indent="-285750">
              <a:buFont typeface="Wingdings" charset="2"/>
              <a:buChar char="§"/>
            </a:pPr>
            <a:r>
              <a:rPr lang="en-GB" sz="2400" dirty="0" smtClean="0"/>
              <a:t>Not used for optimisation</a:t>
            </a:r>
          </a:p>
          <a:p>
            <a:pPr marL="285750" indent="-285750">
              <a:buFont typeface="Wingdings" charset="2"/>
              <a:buChar char="§"/>
            </a:pPr>
            <a:endParaRPr lang="en-GB" sz="2400" dirty="0"/>
          </a:p>
          <a:p>
            <a:pPr marL="285750" indent="-285750">
              <a:buFont typeface="Wingdings" charset="2"/>
              <a:buChar char="§"/>
            </a:pPr>
            <a:r>
              <a:rPr lang="en-GB" sz="2400" dirty="0" smtClean="0"/>
              <a:t>Future legal upper bound for emissions</a:t>
            </a:r>
          </a:p>
          <a:p>
            <a:pPr marL="285750" indent="-285750">
              <a:buFont typeface="Wingdings" charset="2"/>
              <a:buChar char="§"/>
            </a:pPr>
            <a:endParaRPr lang="en-GB" dirty="0"/>
          </a:p>
          <a:p>
            <a:endParaRPr lang="en-GB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78200" y="2429352"/>
                <a:ext cx="5114092" cy="527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𝐸𝑚𝑖𝑠𝑠𝑠𝑖𝑜𝑛𝑠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𝑔</m:t>
                          </m:r>
                        </m:e>
                      </m:d>
                      <m:r>
                        <a:rPr lang="el-GR" sz="2000" i="1" smtClean="0">
                          <a:latin typeface="Cambria Math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charset="0"/>
                        </a:rPr>
                        <m:t>147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𝐾𝑚</m:t>
                              </m:r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∗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𝐷𝑖𝑠𝑡𝑎𝑛𝑐𝑒</m:t>
                      </m:r>
                      <m:r>
                        <a:rPr lang="en-US" sz="2000" b="0" i="1" smtClean="0">
                          <a:latin typeface="Cambria Math" charset="0"/>
                        </a:rPr>
                        <m:t> (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𝐾𝑚</m:t>
                      </m:r>
                      <m:r>
                        <a:rPr lang="en-US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200" y="2429352"/>
                <a:ext cx="5114092" cy="5271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4146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>
                <a:latin typeface="+mn-lt"/>
              </a:rPr>
              <a:t>Emission Models</a:t>
            </a:r>
            <a:endParaRPr lang="en-IE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B0A8-BF7F-4C56-8712-D40242EF49B5}" type="slidenum">
              <a:rPr lang="en-IE" smtClean="0"/>
              <a:pPr/>
              <a:t>22</a:t>
            </a:fld>
            <a:endParaRPr lang="en-IE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690688"/>
            <a:ext cx="649382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b="1" dirty="0" smtClean="0"/>
              <a:t>SP-EM | AVERAGE SPEED DEPENDENT EMISSIONS</a:t>
            </a:r>
            <a:endParaRPr lang="en-IE" sz="3200" dirty="0"/>
          </a:p>
          <a:p>
            <a:endParaRPr lang="en-GB" dirty="0"/>
          </a:p>
        </p:txBody>
      </p:sp>
      <p:pic>
        <p:nvPicPr>
          <p:cNvPr id="9" name="Picture 8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66"/>
          <a:stretch/>
        </p:blipFill>
        <p:spPr>
          <a:xfrm>
            <a:off x="838200" y="2429352"/>
            <a:ext cx="50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172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>
                <a:latin typeface="+mn-lt"/>
              </a:rPr>
              <a:t>Emission Models</a:t>
            </a:r>
            <a:endParaRPr lang="en-IE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B0A8-BF7F-4C56-8712-D40242EF49B5}" type="slidenum">
              <a:rPr lang="en-IE" smtClean="0"/>
              <a:pPr/>
              <a:t>23</a:t>
            </a:fld>
            <a:endParaRPr lang="en-IE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690688"/>
            <a:ext cx="649382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b="1" dirty="0" smtClean="0"/>
              <a:t>SP-EM | AVERAGE SPEED DEPENDENT EMISSIONS</a:t>
            </a:r>
            <a:endParaRPr lang="en-IE" sz="3200" dirty="0"/>
          </a:p>
          <a:p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036334" y="4049352"/>
            <a:ext cx="407836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GB" sz="1600" dirty="0" smtClean="0"/>
              <a:t>Nonlinear</a:t>
            </a:r>
          </a:p>
          <a:p>
            <a:pPr marL="285750" indent="-285750">
              <a:buFont typeface="Wingdings" charset="2"/>
              <a:buChar char="§"/>
            </a:pPr>
            <a:endParaRPr lang="en-GB" sz="1600" dirty="0" smtClean="0"/>
          </a:p>
          <a:p>
            <a:pPr marL="285750" indent="-285750">
              <a:buFont typeface="Wingdings" charset="2"/>
              <a:buChar char="§"/>
            </a:pPr>
            <a:r>
              <a:rPr lang="en-GB" sz="1600" dirty="0" smtClean="0"/>
              <a:t>Used for optimization</a:t>
            </a:r>
          </a:p>
          <a:p>
            <a:pPr marL="285750" indent="-285750">
              <a:buFont typeface="Wingdings" charset="2"/>
              <a:buChar char="§"/>
            </a:pPr>
            <a:endParaRPr lang="en-GB" sz="1600" dirty="0"/>
          </a:p>
          <a:p>
            <a:pPr marL="285750" indent="-285750">
              <a:buFont typeface="Wingdings" charset="2"/>
              <a:buChar char="§"/>
            </a:pPr>
            <a:r>
              <a:rPr lang="en-GB" sz="1600" dirty="0" smtClean="0"/>
              <a:t>Baseline of the GD-EM</a:t>
            </a:r>
          </a:p>
          <a:p>
            <a:pPr marL="285750" indent="-285750">
              <a:buFont typeface="Wingdings" charset="2"/>
              <a:buChar char="§"/>
            </a:pPr>
            <a:endParaRPr lang="en-GB" sz="1600" dirty="0"/>
          </a:p>
          <a:p>
            <a:pPr marL="285750" indent="-285750">
              <a:buFont typeface="Wingdings" charset="2"/>
              <a:buChar char="§"/>
            </a:pPr>
            <a:r>
              <a:rPr lang="en-GB" sz="1600" dirty="0" smtClean="0"/>
              <a:t>Minimum speed exogenously set to 6 Km/h</a:t>
            </a:r>
          </a:p>
          <a:p>
            <a:pPr marL="285750" indent="-285750">
              <a:buFont typeface="Wingdings" charset="2"/>
              <a:buChar char="§"/>
            </a:pPr>
            <a:endParaRPr lang="en-GB" sz="1600" dirty="0"/>
          </a:p>
          <a:p>
            <a:pPr marL="285750" indent="-285750">
              <a:buFont typeface="Wingdings" charset="2"/>
              <a:buChar char="§"/>
            </a:pPr>
            <a:r>
              <a:rPr lang="en-GB" sz="1600" dirty="0" smtClean="0"/>
              <a:t>Consequently minimum EF = 384.8 g/Km</a:t>
            </a:r>
          </a:p>
          <a:p>
            <a:pPr marL="285750" indent="-285750">
              <a:buFont typeface="Wingdings" charset="2"/>
              <a:buChar char="§"/>
            </a:pPr>
            <a:endParaRPr lang="en-GB" dirty="0"/>
          </a:p>
          <a:p>
            <a:endParaRPr lang="en-GB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016008" y="3242653"/>
                <a:ext cx="2863541" cy="460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 smtClean="0"/>
                  <a:t>V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charset="0"/>
                              </a:rPr>
                              <m:t>𝐾𝑚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charset="0"/>
                              </a:rPr>
                              <m:t>h</m:t>
                            </m:r>
                          </m:den>
                        </m:f>
                      </m:e>
                    </m:d>
                    <m:r>
                      <a:rPr lang="el-GR" sz="2000" i="1" smtClean="0">
                        <a:latin typeface="Cambria Math" charset="0"/>
                      </a:rPr>
                      <m:t>=</m:t>
                    </m:r>
                    <m:r>
                      <a:rPr lang="en-US" sz="2000" i="1" smtClean="0">
                        <a:latin typeface="Cambria Math" charset="0"/>
                      </a:rPr>
                      <m:t>𝐴</m:t>
                    </m:r>
                    <m:r>
                      <a:rPr lang="en-US" sz="2000" b="0" i="1" smtClean="0">
                        <a:latin typeface="Cambria Math" charset="0"/>
                      </a:rPr>
                      <m:t>𝑣𝑒𝑟𝑎𝑔𝑒</m:t>
                    </m:r>
                    <m:r>
                      <a:rPr lang="en-US" sz="2000" b="0" i="1" smtClean="0">
                        <a:latin typeface="Cambria Math" charset="0"/>
                      </a:rPr>
                      <m:t> </m:t>
                    </m:r>
                    <m:r>
                      <a:rPr lang="en-US" sz="2000" b="0" i="1" smtClean="0">
                        <a:latin typeface="Cambria Math" charset="0"/>
                      </a:rPr>
                      <m:t>𝑆𝑝𝑒𝑒𝑑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08" y="3242653"/>
                <a:ext cx="2863541" cy="460639"/>
              </a:xfrm>
              <a:prstGeom prst="rect">
                <a:avLst/>
              </a:prstGeom>
              <a:blipFill rotWithShape="0">
                <a:blip r:embed="rId3"/>
                <a:stretch>
                  <a:fillRect l="-5106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016008" y="2460913"/>
                <a:ext cx="4804392" cy="527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𝐸𝐹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𝐾𝑚</m:t>
                              </m:r>
                            </m:den>
                          </m:f>
                        </m:e>
                      </m:d>
                      <m:r>
                        <a:rPr lang="el-GR" sz="200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sz="2000"/>
                        <m:t>0.0617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∗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𝑉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GB" sz="2000"/>
                        <m:t>− 7.8227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∗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𝑉</m:t>
                      </m:r>
                      <m:r>
                        <m:rPr>
                          <m:nor/>
                        </m:rPr>
                        <a:rPr lang="en-GB" sz="2000"/>
                        <m:t>+ 429.51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08" y="2460913"/>
                <a:ext cx="4804392" cy="5271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66"/>
          <a:stretch/>
        </p:blipFill>
        <p:spPr>
          <a:xfrm>
            <a:off x="838200" y="2429352"/>
            <a:ext cx="50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01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>
                <a:latin typeface="+mn-lt"/>
              </a:rPr>
              <a:t>Emission Models</a:t>
            </a:r>
            <a:endParaRPr lang="en-IE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B0A8-BF7F-4C56-8712-D40242EF49B5}" type="slidenum">
              <a:rPr lang="en-IE" smtClean="0"/>
              <a:pPr/>
              <a:t>24</a:t>
            </a:fld>
            <a:endParaRPr lang="en-IE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690688"/>
            <a:ext cx="95524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b="1" dirty="0" smtClean="0"/>
              <a:t>GD-EM | AVERAGE SPEED + GRADIENT + WEIGHT DEPENDENT EMISSIONS</a:t>
            </a:r>
            <a:endParaRPr lang="en-IE" sz="3200" dirty="0"/>
          </a:p>
          <a:p>
            <a:endParaRPr lang="en-GB" dirty="0"/>
          </a:p>
        </p:txBody>
      </p:sp>
      <p:pic>
        <p:nvPicPr>
          <p:cNvPr id="10" name="Picture 9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2" t="16790" r="6456" b="6914"/>
          <a:stretch/>
        </p:blipFill>
        <p:spPr>
          <a:xfrm>
            <a:off x="838200" y="2429352"/>
            <a:ext cx="50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21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>
                <a:latin typeface="+mn-lt"/>
              </a:rPr>
              <a:t>Emission Models</a:t>
            </a:r>
            <a:endParaRPr lang="en-IE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B0A8-BF7F-4C56-8712-D40242EF49B5}" type="slidenum">
              <a:rPr lang="en-IE" smtClean="0"/>
              <a:pPr/>
              <a:t>25</a:t>
            </a:fld>
            <a:endParaRPr lang="en-IE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690688"/>
            <a:ext cx="95524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b="1" dirty="0" smtClean="0"/>
              <a:t>GD-EM | AVERAGE SPEED + GRADIENT + WEIGHT DEPENDENT EMISSIONS</a:t>
            </a:r>
            <a:endParaRPr lang="en-IE" sz="3200" dirty="0"/>
          </a:p>
          <a:p>
            <a:endParaRPr lang="en-GB" dirty="0"/>
          </a:p>
        </p:txBody>
      </p:sp>
      <p:pic>
        <p:nvPicPr>
          <p:cNvPr id="10" name="Picture 9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2" t="16790" r="6456" b="6914"/>
          <a:stretch/>
        </p:blipFill>
        <p:spPr>
          <a:xfrm>
            <a:off x="838200" y="2429352"/>
            <a:ext cx="5040000" cy="324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24764" y="4762965"/>
            <a:ext cx="475450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endParaRPr lang="en-GB" sz="1600" dirty="0"/>
          </a:p>
          <a:p>
            <a:pPr marL="285750" indent="-285750">
              <a:buFont typeface="Wingdings" charset="2"/>
              <a:buChar char="§"/>
            </a:pPr>
            <a:r>
              <a:rPr lang="en-GB" sz="1600" dirty="0" smtClean="0"/>
              <a:t>Emissions are on average 15 % higher than SP-EM</a:t>
            </a:r>
          </a:p>
          <a:p>
            <a:pPr marL="285750" indent="-285750">
              <a:buFont typeface="Wingdings" charset="2"/>
              <a:buChar char="§"/>
            </a:pPr>
            <a:endParaRPr lang="en-GB" sz="1600" dirty="0"/>
          </a:p>
          <a:p>
            <a:pPr marL="285750" indent="-285750">
              <a:buFont typeface="Wingdings" charset="2"/>
              <a:buChar char="§"/>
            </a:pPr>
            <a:r>
              <a:rPr lang="en-GB" sz="1600" dirty="0" smtClean="0"/>
              <a:t>The impact of slope is marginal in our applications</a:t>
            </a:r>
          </a:p>
          <a:p>
            <a:pPr marL="285750" indent="-285750">
              <a:buFont typeface="Wingdings" charset="2"/>
              <a:buChar char="§"/>
            </a:pPr>
            <a:endParaRPr lang="en-GB" dirty="0" smtClean="0"/>
          </a:p>
          <a:p>
            <a:pPr marL="285750" indent="-285750">
              <a:buFont typeface="Wingdings" charset="2"/>
              <a:buChar char="§"/>
            </a:pPr>
            <a:r>
              <a:rPr lang="en-GB" dirty="0" smtClean="0"/>
              <a:t>k allows to set the impact of load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016008" y="3014050"/>
                <a:ext cx="2570768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0" dirty="0" smtClean="0"/>
                  <a:t>V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𝐾𝑚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den>
                        </m:f>
                      </m:e>
                    </m:d>
                    <m:r>
                      <a:rPr lang="el-GR" i="1" smtClean="0">
                        <a:latin typeface="Cambria Math" charset="0"/>
                      </a:rPr>
                      <m:t>=</m:t>
                    </m:r>
                    <m:r>
                      <a:rPr lang="en-US" i="1" smtClean="0"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</a:rPr>
                      <m:t>𝑣𝑒𝑟𝑎𝑔𝑒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𝑆𝑝𝑒𝑒𝑑</m:t>
                    </m:r>
                  </m:oMath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08" y="3014050"/>
                <a:ext cx="2570768" cy="414537"/>
              </a:xfrm>
              <a:prstGeom prst="rect">
                <a:avLst/>
              </a:prstGeom>
              <a:blipFill rotWithShape="0">
                <a:blip r:embed="rId4"/>
                <a:stretch>
                  <a:fillRect l="-4976" t="-79412" r="-3081" b="-1044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875328" y="2337819"/>
                <a:ext cx="5375895" cy="5270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𝐴𝑑𝑗𝑢𝑠𝑡𝑖𝑛𝑔</m:t>
                      </m:r>
                      <m:r>
                        <a:rPr lang="en-US" sz="2000" b="0" i="1" smtClean="0">
                          <a:latin typeface="Cambria Math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𝐸𝐹</m:t>
                      </m:r>
                      <m:r>
                        <a:rPr lang="el-GR" sz="2000" i="1" smtClean="0">
                          <a:latin typeface="Cambria Math" charset="0"/>
                        </a:rPr>
                        <m:t>=</m:t>
                      </m:r>
                      <m:r>
                        <a:rPr lang="en-US" sz="2000" i="1" smtClean="0">
                          <a:latin typeface="Cambria Math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∗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𝐺</m:t>
                      </m:r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𝑞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∗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𝐺</m:t>
                      </m:r>
                      <m:r>
                        <a:rPr lang="en-US" sz="2000" b="0" i="1" baseline="30000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𝑟</m:t>
                      </m:r>
                      <m:r>
                        <a:rPr lang="en-US" sz="2000" b="0" i="1" smtClean="0">
                          <a:latin typeface="Cambria Math" charset="0"/>
                        </a:rPr>
                        <m:t> ∗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𝑉</m:t>
                      </m:r>
                      <m:r>
                        <a:rPr lang="en-US" sz="2000" b="0" i="1" smtClean="0">
                          <a:latin typeface="Cambria Math" charset="0"/>
                        </a:rPr>
                        <m:t> +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328" y="2337819"/>
                <a:ext cx="5375895" cy="52706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016008" y="3587503"/>
                <a:ext cx="33787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 smtClean="0"/>
                  <a:t>G</a:t>
                </a:r>
                <a:r>
                  <a:rPr lang="en-US" sz="1600" b="0" dirty="0" smtClean="0"/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%</m:t>
                        </m:r>
                      </m:e>
                    </m:d>
                    <m:r>
                      <a:rPr lang="el-GR" i="1" smtClean="0">
                        <a:latin typeface="Cambria Math" charset="0"/>
                      </a:rPr>
                      <m:t>=</m:t>
                    </m:r>
                    <m:r>
                      <a:rPr lang="en-US" i="1" smtClean="0"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</a:rPr>
                      <m:t>𝑣𝑒𝑟𝑎𝑔𝑒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𝑅𝑜𝑎𝑑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𝐺𝑟𝑎𝑑𝑖𝑒𝑛𝑡</m:t>
                    </m:r>
                  </m:oMath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08" y="3587503"/>
                <a:ext cx="3378745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3791" t="-148889" r="-1625" b="-18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016008" y="4023037"/>
                <a:ext cx="22860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 smtClean="0"/>
                  <a:t>n, q, r, u </a:t>
                </a:r>
                <a14:m>
                  <m:oMath xmlns:m="http://schemas.openxmlformats.org/officeDocument/2006/math">
                    <m:r>
                      <a:rPr lang="el-GR" i="1" smtClean="0">
                        <a:latin typeface="Cambria Math" charset="0"/>
                      </a:rPr>
                      <m:t>=</m:t>
                    </m:r>
                    <m:r>
                      <a:rPr lang="en-US" i="1" smtClean="0"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latin typeface="Cambria Math" charset="0"/>
                      </a:rPr>
                      <m:t>𝑜𝑒𝑓𝑓𝑖𝑐𝑖𝑒𝑛𝑡𝑠</m:t>
                    </m:r>
                  </m:oMath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08" y="4023037"/>
                <a:ext cx="2286010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5600" t="-15556" r="-4000" b="-42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016008" y="4458571"/>
                <a:ext cx="20622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 smtClean="0"/>
                  <a:t>k </a:t>
                </a:r>
                <a14:m>
                  <m:oMath xmlns:m="http://schemas.openxmlformats.org/officeDocument/2006/math">
                    <m:r>
                      <a:rPr lang="el-GR" i="1" smtClean="0">
                        <a:latin typeface="Cambria Math" charset="0"/>
                      </a:rPr>
                      <m:t>=</m:t>
                    </m:r>
                    <m:r>
                      <a:rPr lang="en-US" i="1" smtClean="0"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latin typeface="Cambria Math" charset="0"/>
                      </a:rPr>
                      <m:t>𝑜𝑛𝑠𝑡𝑎𝑛𝑡</m:t>
                    </m:r>
                    <m:r>
                      <a:rPr lang="en-US" b="0" i="1" smtClean="0">
                        <a:latin typeface="Cambria Math" charset="0"/>
                      </a:rPr>
                      <m:t>=1.27</m:t>
                    </m:r>
                  </m:oMath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08" y="4458571"/>
                <a:ext cx="2062296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6213" t="-13043" r="-3254" b="-413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7649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4686"/>
            <a:ext cx="10515600" cy="1325563"/>
          </a:xfrm>
        </p:spPr>
        <p:txBody>
          <a:bodyPr/>
          <a:lstStyle/>
          <a:p>
            <a:r>
              <a:rPr lang="en-IE" dirty="0" smtClean="0">
                <a:latin typeface="+mn-lt"/>
              </a:rPr>
              <a:t>Load Model</a:t>
            </a:r>
            <a:endParaRPr lang="en-IE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B0A8-BF7F-4C56-8712-D40242EF49B5}" type="slidenum">
              <a:rPr lang="en-IE" smtClean="0"/>
              <a:pPr/>
              <a:t>26</a:t>
            </a:fld>
            <a:endParaRPr lang="en-I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11" y="1833843"/>
            <a:ext cx="530310" cy="53031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16"/>
          <a:stretch/>
        </p:blipFill>
        <p:spPr>
          <a:xfrm>
            <a:off x="801510" y="2717239"/>
            <a:ext cx="5400000" cy="3240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886771" y="1902488"/>
            <a:ext cx="2097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b="1" dirty="0" smtClean="0"/>
              <a:t>TOTAL WEIGHT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044" y="1777882"/>
            <a:ext cx="537633" cy="56138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937677" y="1905461"/>
            <a:ext cx="3467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b="1" dirty="0" smtClean="0"/>
              <a:t>SINGLE PACKAGE WEIGHT</a:t>
            </a:r>
            <a:endParaRPr lang="en-GB" dirty="0"/>
          </a:p>
        </p:txBody>
      </p:sp>
      <p:pic>
        <p:nvPicPr>
          <p:cNvPr id="9" name="Picture 8"/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8"/>
          <a:stretch/>
        </p:blipFill>
        <p:spPr>
          <a:xfrm>
            <a:off x="6400044" y="2406899"/>
            <a:ext cx="5400000" cy="355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136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4686"/>
            <a:ext cx="10515600" cy="1325563"/>
          </a:xfrm>
        </p:spPr>
        <p:txBody>
          <a:bodyPr/>
          <a:lstStyle/>
          <a:p>
            <a:r>
              <a:rPr lang="en-IE" dirty="0" smtClean="0">
                <a:latin typeface="+mn-lt"/>
              </a:rPr>
              <a:t>Load Model</a:t>
            </a:r>
            <a:endParaRPr lang="en-IE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B0A8-BF7F-4C56-8712-D40242EF49B5}" type="slidenum">
              <a:rPr lang="en-IE" smtClean="0"/>
              <a:pPr/>
              <a:t>27</a:t>
            </a:fld>
            <a:endParaRPr lang="en-IE" dirty="0"/>
          </a:p>
        </p:txBody>
      </p:sp>
      <p:sp>
        <p:nvSpPr>
          <p:cNvPr id="4" name="TextBox 3"/>
          <p:cNvSpPr txBox="1"/>
          <p:nvPr/>
        </p:nvSpPr>
        <p:spPr>
          <a:xfrm>
            <a:off x="6815037" y="213573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/>
              <a:t>┼</a:t>
            </a:r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8078421" y="205987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=</a:t>
            </a:r>
            <a:endParaRPr lang="en-GB" dirty="0"/>
          </a:p>
        </p:txBody>
      </p:sp>
      <p:sp>
        <p:nvSpPr>
          <p:cNvPr id="11" name="Cloud 10"/>
          <p:cNvSpPr/>
          <p:nvPr/>
        </p:nvSpPr>
        <p:spPr>
          <a:xfrm>
            <a:off x="8955358" y="2084936"/>
            <a:ext cx="505828" cy="437064"/>
          </a:xfrm>
          <a:prstGeom prst="clou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9029182" y="2171575"/>
            <a:ext cx="460218" cy="277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CO</a:t>
            </a:r>
            <a:r>
              <a:rPr lang="en-GB" sz="1200" baseline="-25000" dirty="0" smtClean="0">
                <a:solidFill>
                  <a:schemeClr val="bg1"/>
                </a:solidFill>
              </a:rPr>
              <a:t>2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520750" y="21188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/>
              <a:t>┼</a:t>
            </a:r>
            <a:endParaRPr lang="en-GB"/>
          </a:p>
        </p:txBody>
      </p:sp>
      <p:sp>
        <p:nvSpPr>
          <p:cNvPr id="17" name="Left Brace 16"/>
          <p:cNvSpPr/>
          <p:nvPr/>
        </p:nvSpPr>
        <p:spPr>
          <a:xfrm>
            <a:off x="6620936" y="2861731"/>
            <a:ext cx="609599" cy="1930402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006865" y="3262601"/>
                <a:ext cx="382771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s-IS" sz="2000" b="0" i="1" smtClean="0">
                          <a:latin typeface="Cambria Math" charset="0"/>
                        </a:rPr>
                        <m:t>−37.5</m:t>
                      </m:r>
                      <m:r>
                        <a:rPr lang="en-US" sz="2000" b="0" i="1" smtClean="0">
                          <a:latin typeface="Cambria Math" charset="0"/>
                        </a:rPr>
                        <m:t>2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h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.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𝑚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r>
                        <a:rPr lang="hr-HR" sz="2000" b="0" i="1" smtClean="0">
                          <a:latin typeface="Cambria Math" charset="0"/>
                        </a:rPr>
                        <m:t>599.65</m:t>
                      </m:r>
                      <m:r>
                        <a:rPr lang="en-US" sz="2000" b="0" i="1" smtClean="0">
                          <a:latin typeface="Cambria Math" charset="0"/>
                        </a:rPr>
                        <m:t>    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𝐼𝑓</m:t>
                      </m:r>
                      <m:r>
                        <a:rPr lang="en-US" sz="2000" b="0" i="1" smtClean="0">
                          <a:latin typeface="Cambria Math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𝑊</m:t>
                      </m:r>
                      <m:r>
                        <a:rPr lang="en-US" sz="2000" b="0" i="1" smtClean="0">
                          <a:latin typeface="Cambria Math" charset="0"/>
                        </a:rPr>
                        <m:t>&gt;0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6865" y="3262601"/>
                <a:ext cx="3827715" cy="307777"/>
              </a:xfrm>
              <a:prstGeom prst="rect">
                <a:avLst/>
              </a:prstGeom>
              <a:blipFill rotWithShape="0">
                <a:blip r:embed="rId3"/>
                <a:stretch>
                  <a:fillRect t="-143137" r="-318" b="-176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155193" y="3673042"/>
                <a:ext cx="141955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charset="0"/>
                      </a:rPr>
                      <m:t>𝑊𝑒𝑖𝑔h𝑡</m:t>
                    </m:r>
                    <m:r>
                      <a:rPr lang="en-US" sz="1600" b="0" i="1" smtClean="0">
                        <a:latin typeface="Cambria Math" charset="0"/>
                      </a:rPr>
                      <m:t> </m:t>
                    </m:r>
                    <m:d>
                      <m:dPr>
                        <m:ctrlPr>
                          <a:rPr lang="en-US" sz="1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charset="0"/>
                          </a:rPr>
                          <m:t>𝐾𝑔</m:t>
                        </m:r>
                      </m:e>
                    </m:d>
                  </m:oMath>
                </a14:m>
                <a:r>
                  <a:rPr lang="en-GB" sz="2000" dirty="0" smtClean="0"/>
                  <a:t> = </a:t>
                </a:r>
                <a:endParaRPr lang="en-GB" sz="20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193" y="3673042"/>
                <a:ext cx="1419556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6867" t="-98000" r="-9871" b="-136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114235" y="4040482"/>
                <a:ext cx="391216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0                                           </m:t>
                    </m:r>
                    <m:r>
                      <a:rPr lang="en-US" sz="2000" b="0" i="1" smtClean="0">
                        <a:latin typeface="Cambria Math" charset="0"/>
                      </a:rPr>
                      <m:t>𝑂𝑡h𝑒𝑟𝑤𝑖𝑠𝑒</m:t>
                    </m:r>
                  </m:oMath>
                </a14:m>
                <a:r>
                  <a:rPr lang="en-GB" sz="2000" dirty="0" smtClean="0"/>
                  <a:t> </a:t>
                </a:r>
                <a:endParaRPr lang="en-GB" sz="2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4235" y="4040482"/>
                <a:ext cx="3912161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2336" t="-146000" b="-18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6815037" y="5148797"/>
            <a:ext cx="48927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GB" dirty="0" smtClean="0"/>
              <a:t>Good </a:t>
            </a:r>
            <a:r>
              <a:rPr lang="en-GB" dirty="0"/>
              <a:t>coefficient of determination</a:t>
            </a:r>
            <a:r>
              <a:rPr lang="en-US" dirty="0" smtClean="0">
                <a:effectLst/>
              </a:rPr>
              <a:t> (on average)</a:t>
            </a:r>
            <a:endParaRPr lang="en-GB" dirty="0" smtClean="0"/>
          </a:p>
          <a:p>
            <a:pPr marL="285750" indent="-285750">
              <a:buFont typeface="Wingdings" charset="2"/>
              <a:buChar char="§"/>
            </a:pPr>
            <a:r>
              <a:rPr lang="en-GB" dirty="0" smtClean="0"/>
              <a:t>Impact on the final emissions too low</a:t>
            </a:r>
          </a:p>
          <a:p>
            <a:pPr marL="285750" indent="-285750">
              <a:buFont typeface="Wingdings" charset="2"/>
              <a:buChar char="§"/>
            </a:pPr>
            <a:r>
              <a:rPr lang="en-GB" dirty="0" smtClean="0"/>
              <a:t>Hard to combine time and stops</a:t>
            </a:r>
          </a:p>
          <a:p>
            <a:pPr marL="285750" indent="-285750">
              <a:buFont typeface="Wingdings" charset="2"/>
              <a:buChar char="§"/>
            </a:pPr>
            <a:r>
              <a:rPr lang="en-GB" dirty="0" smtClean="0"/>
              <a:t>Good insight for future research</a:t>
            </a:r>
            <a:endParaRPr lang="en-GB" dirty="0"/>
          </a:p>
        </p:txBody>
      </p:sp>
      <p:pic>
        <p:nvPicPr>
          <p:cNvPr id="24" name="Picture 23" descr="dissertation_CODE/load/regression/Regrssion_adj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9"/>
          <a:stretch/>
        </p:blipFill>
        <p:spPr bwMode="auto">
          <a:xfrm>
            <a:off x="838032" y="2240325"/>
            <a:ext cx="4312920" cy="3173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535" y="2025556"/>
            <a:ext cx="530310" cy="53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44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4438650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488621" y="4291132"/>
            <a:ext cx="295275" cy="2952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7" name="Oval 26"/>
          <p:cNvSpPr/>
          <p:nvPr/>
        </p:nvSpPr>
        <p:spPr>
          <a:xfrm>
            <a:off x="3272517" y="4291132"/>
            <a:ext cx="295275" cy="2952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0" name="Oval 29"/>
          <p:cNvSpPr/>
          <p:nvPr/>
        </p:nvSpPr>
        <p:spPr>
          <a:xfrm>
            <a:off x="5056413" y="4291132"/>
            <a:ext cx="295275" cy="2952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3" name="Oval 32"/>
          <p:cNvSpPr/>
          <p:nvPr/>
        </p:nvSpPr>
        <p:spPr>
          <a:xfrm>
            <a:off x="6840309" y="4291132"/>
            <a:ext cx="295275" cy="2952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6" name="Oval 35"/>
          <p:cNvSpPr/>
          <p:nvPr/>
        </p:nvSpPr>
        <p:spPr>
          <a:xfrm>
            <a:off x="8624205" y="4291132"/>
            <a:ext cx="295275" cy="2952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9" name="Oval 38"/>
          <p:cNvSpPr/>
          <p:nvPr/>
        </p:nvSpPr>
        <p:spPr>
          <a:xfrm>
            <a:off x="10408101" y="4291132"/>
            <a:ext cx="295275" cy="2952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2" name="Content Placeholder 2"/>
          <p:cNvSpPr txBox="1">
            <a:spLocks/>
          </p:cNvSpPr>
          <p:nvPr/>
        </p:nvSpPr>
        <p:spPr>
          <a:xfrm>
            <a:off x="3101539" y="2222266"/>
            <a:ext cx="5988921" cy="1156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IE" sz="5400" b="1" dirty="0" smtClean="0"/>
              <a:t>Heuristic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124" y="3021124"/>
            <a:ext cx="104775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233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>
                <a:latin typeface="+mn-lt"/>
              </a:rPr>
              <a:t>Heuristic: Genetic Algorithm (TSP)</a:t>
            </a:r>
            <a:endParaRPr lang="en-IE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B0A8-BF7F-4C56-8712-D40242EF49B5}" type="slidenum">
              <a:rPr lang="en-IE" smtClean="0"/>
              <a:pPr/>
              <a:t>29</a:t>
            </a:fld>
            <a:endParaRPr lang="en-IE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199" y="1690688"/>
            <a:ext cx="9096921" cy="459121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IE" b="1" dirty="0"/>
              <a:t>Motivations</a:t>
            </a:r>
          </a:p>
          <a:p>
            <a:pPr lvl="1">
              <a:lnSpc>
                <a:spcPct val="100000"/>
              </a:lnSpc>
            </a:pPr>
            <a:r>
              <a:rPr lang="en-IE" sz="2000" dirty="0"/>
              <a:t>Drivers are assigned to regions by companies. Solve a </a:t>
            </a:r>
            <a:r>
              <a:rPr lang="en-IE" sz="2000" b="1" dirty="0"/>
              <a:t>TSP instead of a </a:t>
            </a:r>
            <a:r>
              <a:rPr lang="en-IE" sz="2000" b="1" dirty="0" smtClean="0"/>
              <a:t>VRP;</a:t>
            </a:r>
            <a:endParaRPr lang="en-IE" sz="2000" b="1" dirty="0"/>
          </a:p>
          <a:p>
            <a:pPr lvl="1">
              <a:lnSpc>
                <a:spcPct val="100000"/>
              </a:lnSpc>
            </a:pPr>
            <a:r>
              <a:rPr lang="en-IE" sz="2000" dirty="0"/>
              <a:t>Apply </a:t>
            </a:r>
            <a:r>
              <a:rPr lang="en-IE" sz="2000" b="1" dirty="0"/>
              <a:t>a simple and hybrid heuristic </a:t>
            </a:r>
            <a:r>
              <a:rPr lang="en-IE" sz="2000" dirty="0"/>
              <a:t>on a real-world database (Big Problem</a:t>
            </a:r>
            <a:r>
              <a:rPr lang="en-IE" sz="2000" dirty="0" smtClean="0"/>
              <a:t>);</a:t>
            </a:r>
          </a:p>
          <a:p>
            <a:pPr lvl="1">
              <a:lnSpc>
                <a:spcPct val="100000"/>
              </a:lnSpc>
            </a:pPr>
            <a:r>
              <a:rPr lang="en-IE" sz="2000" b="1" dirty="0" smtClean="0"/>
              <a:t>Local Search + Population.</a:t>
            </a:r>
            <a:endParaRPr lang="en-IE" b="1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IE" b="1" dirty="0" smtClean="0"/>
              <a:t>n-TSP</a:t>
            </a:r>
            <a:r>
              <a:rPr lang="en-IE" b="1" dirty="0" smtClean="0">
                <a:solidFill>
                  <a:srgbClr val="002060"/>
                </a:solidFill>
              </a:rPr>
              <a:t>:</a:t>
            </a:r>
            <a:r>
              <a:rPr lang="en-IE" sz="2400" i="1" dirty="0" smtClean="0">
                <a:solidFill>
                  <a:srgbClr val="002060"/>
                </a:solidFill>
              </a:rPr>
              <a:t> </a:t>
            </a:r>
            <a:r>
              <a:rPr lang="en-IE" sz="2400" i="1" dirty="0"/>
              <a:t>GA based implementation to solve a TSP for each </a:t>
            </a:r>
            <a:r>
              <a:rPr lang="en-IE" sz="2400" i="1" dirty="0" smtClean="0"/>
              <a:t>driver</a:t>
            </a:r>
            <a:r>
              <a:rPr lang="en-IE" sz="2000" i="1" dirty="0"/>
              <a:t>.</a:t>
            </a:r>
            <a:endParaRPr lang="en-IE" sz="2000" i="1" dirty="0" smtClean="0"/>
          </a:p>
          <a:p>
            <a:pPr lvl="1">
              <a:lnSpc>
                <a:spcPct val="100000"/>
              </a:lnSpc>
            </a:pPr>
            <a:r>
              <a:rPr lang="en-IE" sz="2000" dirty="0" smtClean="0"/>
              <a:t>TSP Permutation Chromosomes;</a:t>
            </a:r>
          </a:p>
          <a:p>
            <a:pPr lvl="1">
              <a:lnSpc>
                <a:spcPct val="100000"/>
              </a:lnSpc>
            </a:pPr>
            <a:r>
              <a:rPr lang="en-IE" sz="2000" dirty="0"/>
              <a:t>Fitness </a:t>
            </a:r>
            <a:r>
              <a:rPr lang="en-IE" sz="2000" dirty="0" smtClean="0">
                <a:sym typeface="Wingdings" panose="05000000000000000000" pitchFamily="2" charset="2"/>
              </a:rPr>
              <a:t></a:t>
            </a:r>
            <a:r>
              <a:rPr lang="en-IE" sz="2000" dirty="0" smtClean="0"/>
              <a:t> </a:t>
            </a:r>
            <a:r>
              <a:rPr lang="en-IE" sz="2000" dirty="0"/>
              <a:t>Tour </a:t>
            </a:r>
            <a:r>
              <a:rPr lang="en-IE" sz="2000" dirty="0" smtClean="0"/>
              <a:t>Cost;</a:t>
            </a:r>
          </a:p>
          <a:p>
            <a:pPr lvl="1">
              <a:lnSpc>
                <a:spcPct val="100000"/>
              </a:lnSpc>
            </a:pPr>
            <a:r>
              <a:rPr lang="en-IE" sz="2000" dirty="0"/>
              <a:t>Small Populations / No Clones Allowed / High </a:t>
            </a:r>
            <a:r>
              <a:rPr lang="en-IE" sz="2000" dirty="0" smtClean="0"/>
              <a:t>Elitism;</a:t>
            </a:r>
          </a:p>
          <a:p>
            <a:pPr lvl="1">
              <a:lnSpc>
                <a:spcPct val="100000"/>
              </a:lnSpc>
            </a:pPr>
            <a:r>
              <a:rPr lang="en-IE" sz="2000" dirty="0"/>
              <a:t>Inclusion of good heuristics solutions in the initial </a:t>
            </a:r>
            <a:r>
              <a:rPr lang="en-IE" sz="2000" dirty="0" smtClean="0"/>
              <a:t>population;</a:t>
            </a:r>
          </a:p>
          <a:p>
            <a:pPr lvl="1">
              <a:lnSpc>
                <a:spcPct val="100000"/>
              </a:lnSpc>
            </a:pPr>
            <a:r>
              <a:rPr lang="en-IE" sz="2000" dirty="0" smtClean="0"/>
              <a:t>Mutation: LS Search + Stochastic 3-OPT</a:t>
            </a:r>
          </a:p>
          <a:p>
            <a:pPr lvl="1">
              <a:lnSpc>
                <a:spcPct val="100000"/>
              </a:lnSpc>
            </a:pPr>
            <a:r>
              <a:rPr lang="en-IE" sz="2000" dirty="0" smtClean="0"/>
              <a:t>Incremental Population</a:t>
            </a:r>
          </a:p>
          <a:p>
            <a:pPr lvl="1">
              <a:lnSpc>
                <a:spcPct val="100000"/>
              </a:lnSpc>
            </a:pPr>
            <a:r>
              <a:rPr lang="en-IE" sz="2000" dirty="0" smtClean="0"/>
              <a:t>Exploration + Restarts</a:t>
            </a:r>
          </a:p>
        </p:txBody>
      </p:sp>
      <p:sp>
        <p:nvSpPr>
          <p:cNvPr id="5" name="AutoShape 4" descr="Image result for chromosom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pic>
        <p:nvPicPr>
          <p:cNvPr id="12" name="Picture 2" descr="Image result for dna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4137" y="3752850"/>
            <a:ext cx="1109663" cy="110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954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>
                <a:latin typeface="+mn-lt"/>
              </a:rPr>
              <a:t>G-VRP General Assumptions</a:t>
            </a:r>
            <a:endParaRPr lang="en-IE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7"/>
          <a:stretch/>
        </p:blipFill>
        <p:spPr>
          <a:xfrm>
            <a:off x="7659248" y="2203770"/>
            <a:ext cx="3933673" cy="3908586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 rot="15700909">
            <a:off x="9829562" y="3018569"/>
            <a:ext cx="365068" cy="156070"/>
            <a:chOff x="3131820" y="2363372"/>
            <a:chExt cx="2077913" cy="922727"/>
          </a:xfrm>
          <a:solidFill>
            <a:srgbClr val="228A22"/>
          </a:solidFill>
        </p:grpSpPr>
        <p:sp>
          <p:nvSpPr>
            <p:cNvPr id="15" name="Rectangle 14"/>
            <p:cNvSpPr/>
            <p:nvPr/>
          </p:nvSpPr>
          <p:spPr>
            <a:xfrm>
              <a:off x="3131820" y="2363372"/>
              <a:ext cx="1426112" cy="661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4009292" y="2892203"/>
              <a:ext cx="393896" cy="393896"/>
            </a:xfrm>
            <a:prstGeom prst="ellipse">
              <a:avLst/>
            </a:prstGeom>
            <a:grp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3158196" y="2892203"/>
              <a:ext cx="393896" cy="393896"/>
            </a:xfrm>
            <a:prstGeom prst="ellipse">
              <a:avLst/>
            </a:prstGeom>
            <a:grp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58164" y="2363372"/>
              <a:ext cx="551569" cy="661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761914" y="2633003"/>
              <a:ext cx="304800" cy="3915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4774225" y="2892203"/>
              <a:ext cx="393896" cy="393896"/>
            </a:xfrm>
            <a:prstGeom prst="ellipse">
              <a:avLst/>
            </a:prstGeom>
            <a:grp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26" t="72717" r="28125" b="5411"/>
          <a:stretch/>
        </p:blipFill>
        <p:spPr>
          <a:xfrm>
            <a:off x="9318014" y="4072940"/>
            <a:ext cx="675860" cy="675033"/>
          </a:xfrm>
          <a:prstGeom prst="ellipse">
            <a:avLst/>
          </a:prstGeom>
        </p:spPr>
      </p:pic>
      <p:pic>
        <p:nvPicPr>
          <p:cNvPr id="3074" name="Picture 2" descr="http://cliparts.co/cliparts/6ir/oxe/6iroxeqr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11" y="1758922"/>
            <a:ext cx="489027" cy="48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48963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E" b="1" dirty="0" smtClean="0">
                <a:solidFill>
                  <a:schemeClr val="bg1"/>
                </a:solidFill>
              </a:rPr>
              <a:t>G</a:t>
            </a:r>
            <a:r>
              <a:rPr lang="en-IE" b="1" dirty="0" smtClean="0"/>
              <a:t>reen Vehicle Routing Problem (G-VRP)</a:t>
            </a:r>
          </a:p>
          <a:p>
            <a:pPr marL="0" indent="0">
              <a:buNone/>
            </a:pPr>
            <a:r>
              <a:rPr lang="en-IE" sz="2400" dirty="0" smtClean="0"/>
              <a:t>Definition:</a:t>
            </a:r>
          </a:p>
          <a:p>
            <a:pPr lvl="1"/>
            <a:r>
              <a:rPr lang="en-IE" dirty="0" smtClean="0"/>
              <a:t>Deliver Goods to Customers Minimising </a:t>
            </a:r>
            <a:r>
              <a:rPr lang="en-IE" b="1" dirty="0" smtClean="0"/>
              <a:t>Fuel Consumption</a:t>
            </a:r>
            <a:r>
              <a:rPr lang="en-IE" dirty="0" smtClean="0"/>
              <a:t> and/or </a:t>
            </a:r>
            <a:r>
              <a:rPr lang="en-IE" b="1" dirty="0" smtClean="0"/>
              <a:t>Greenhouse Gas Emissions</a:t>
            </a:r>
            <a:r>
              <a:rPr lang="en-IE" dirty="0" smtClean="0"/>
              <a:t>;</a:t>
            </a:r>
          </a:p>
          <a:p>
            <a:pPr lvl="1"/>
            <a:r>
              <a:rPr lang="en-IE" dirty="0" smtClean="0"/>
              <a:t>Leave And Return From The Depot.</a:t>
            </a:r>
          </a:p>
          <a:p>
            <a:pPr marL="0" indent="0">
              <a:buNone/>
            </a:pPr>
            <a:r>
              <a:rPr lang="en-IE" sz="2400" dirty="0" smtClean="0"/>
              <a:t>Motivations:</a:t>
            </a:r>
          </a:p>
          <a:p>
            <a:pPr lvl="1"/>
            <a:r>
              <a:rPr lang="en-IE" dirty="0" smtClean="0"/>
              <a:t>Environment / Social Benefits;</a:t>
            </a:r>
          </a:p>
          <a:p>
            <a:pPr lvl="1"/>
            <a:r>
              <a:rPr lang="en-IE" dirty="0" smtClean="0"/>
              <a:t>Operation Efficiency (e.g.. No. of vans, </a:t>
            </a:r>
            <a:r>
              <a:rPr lang="en-IE" sz="2400" dirty="0" smtClean="0"/>
              <a:t>Fuel) </a:t>
            </a:r>
          </a:p>
          <a:p>
            <a:pPr marL="457200" lvl="1" indent="0">
              <a:buNone/>
            </a:pPr>
            <a:endParaRPr lang="en-IE" dirty="0" smtClean="0"/>
          </a:p>
          <a:p>
            <a:pPr marL="457200" lvl="1" indent="0">
              <a:buNone/>
            </a:pPr>
            <a:r>
              <a:rPr lang="en-IE" dirty="0" smtClean="0"/>
              <a:t>R</a:t>
            </a:r>
            <a:r>
              <a:rPr lang="en-IE" sz="2400" dirty="0" smtClean="0"/>
              <a:t>eleased in 2007</a:t>
            </a:r>
          </a:p>
          <a:p>
            <a:pPr lvl="1"/>
            <a:endParaRPr lang="en-IE" dirty="0" smtClean="0"/>
          </a:p>
          <a:p>
            <a:endParaRPr lang="en-IE" sz="3200" dirty="0"/>
          </a:p>
        </p:txBody>
      </p:sp>
      <p:pic>
        <p:nvPicPr>
          <p:cNvPr id="47" name="Picture 2" descr="http://cliparts.co/cliparts/6ir/oxe/6iroxeqr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997280">
            <a:off x="9740048" y="3083969"/>
            <a:ext cx="176710" cy="17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Connector 30"/>
          <p:cNvCxnSpPr/>
          <p:nvPr/>
        </p:nvCxnSpPr>
        <p:spPr>
          <a:xfrm>
            <a:off x="9316485" y="3335933"/>
            <a:ext cx="264751" cy="7370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8969666" y="3540703"/>
            <a:ext cx="495063" cy="586063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969666" y="3019635"/>
            <a:ext cx="283233" cy="247816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8941135" y="3030277"/>
            <a:ext cx="2774" cy="42787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 rot="596602">
            <a:off x="10350930" y="5753747"/>
            <a:ext cx="365068" cy="156070"/>
            <a:chOff x="3131820" y="2363372"/>
            <a:chExt cx="2077913" cy="922727"/>
          </a:xfrm>
          <a:solidFill>
            <a:srgbClr val="228A22"/>
          </a:solidFill>
        </p:grpSpPr>
        <p:sp>
          <p:nvSpPr>
            <p:cNvPr id="58" name="Rectangle 57"/>
            <p:cNvSpPr/>
            <p:nvPr/>
          </p:nvSpPr>
          <p:spPr>
            <a:xfrm>
              <a:off x="3131820" y="2363372"/>
              <a:ext cx="1426112" cy="661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59" name="Oval 58"/>
            <p:cNvSpPr/>
            <p:nvPr/>
          </p:nvSpPr>
          <p:spPr>
            <a:xfrm>
              <a:off x="4009292" y="2892203"/>
              <a:ext cx="393896" cy="393896"/>
            </a:xfrm>
            <a:prstGeom prst="ellipse">
              <a:avLst/>
            </a:prstGeom>
            <a:grp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60" name="Oval 59"/>
            <p:cNvSpPr/>
            <p:nvPr/>
          </p:nvSpPr>
          <p:spPr>
            <a:xfrm>
              <a:off x="3158196" y="2892203"/>
              <a:ext cx="393896" cy="393896"/>
            </a:xfrm>
            <a:prstGeom prst="ellipse">
              <a:avLst/>
            </a:prstGeom>
            <a:grp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658164" y="2363372"/>
              <a:ext cx="551569" cy="661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761914" y="2633003"/>
              <a:ext cx="304800" cy="3915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63" name="Oval 62"/>
            <p:cNvSpPr/>
            <p:nvPr/>
          </p:nvSpPr>
          <p:spPr>
            <a:xfrm>
              <a:off x="4774225" y="2892203"/>
              <a:ext cx="393896" cy="393896"/>
            </a:xfrm>
            <a:prstGeom prst="ellipse">
              <a:avLst/>
            </a:prstGeom>
            <a:grp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pic>
        <p:nvPicPr>
          <p:cNvPr id="64" name="Picture 2" descr="http://cliparts.co/cliparts/6ir/oxe/6iroxeqr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0990">
            <a:off x="10480885" y="5532759"/>
            <a:ext cx="176710" cy="17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/>
          <p:nvPr/>
        </p:nvGrpSpPr>
        <p:grpSpPr>
          <a:xfrm rot="14739235">
            <a:off x="9150021" y="3651106"/>
            <a:ext cx="365068" cy="156070"/>
            <a:chOff x="3131820" y="2363372"/>
            <a:chExt cx="2077913" cy="922727"/>
          </a:xfrm>
          <a:solidFill>
            <a:srgbClr val="228A22"/>
          </a:solidFill>
        </p:grpSpPr>
        <p:sp>
          <p:nvSpPr>
            <p:cNvPr id="69" name="Rectangle 68"/>
            <p:cNvSpPr/>
            <p:nvPr/>
          </p:nvSpPr>
          <p:spPr>
            <a:xfrm>
              <a:off x="3131820" y="2363372"/>
              <a:ext cx="1426112" cy="661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70" name="Oval 69"/>
            <p:cNvSpPr/>
            <p:nvPr/>
          </p:nvSpPr>
          <p:spPr>
            <a:xfrm>
              <a:off x="4009292" y="2892203"/>
              <a:ext cx="393896" cy="393896"/>
            </a:xfrm>
            <a:prstGeom prst="ellipse">
              <a:avLst/>
            </a:prstGeom>
            <a:grp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71" name="Oval 70"/>
            <p:cNvSpPr/>
            <p:nvPr/>
          </p:nvSpPr>
          <p:spPr>
            <a:xfrm>
              <a:off x="3158196" y="2892203"/>
              <a:ext cx="393896" cy="393896"/>
            </a:xfrm>
            <a:prstGeom prst="ellipse">
              <a:avLst/>
            </a:prstGeom>
            <a:grp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658164" y="2363372"/>
              <a:ext cx="551569" cy="661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4761914" y="2633003"/>
              <a:ext cx="304800" cy="3915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74" name="Oval 73"/>
            <p:cNvSpPr/>
            <p:nvPr/>
          </p:nvSpPr>
          <p:spPr>
            <a:xfrm>
              <a:off x="4774225" y="2892203"/>
              <a:ext cx="393896" cy="393896"/>
            </a:xfrm>
            <a:prstGeom prst="ellipse">
              <a:avLst/>
            </a:prstGeom>
            <a:grp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pic>
        <p:nvPicPr>
          <p:cNvPr id="75" name="Picture 2" descr="http://cliparts.co/cliparts/6ir/oxe/6iroxeqr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997280">
            <a:off x="9063108" y="3736101"/>
            <a:ext cx="176710" cy="17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B0A8-BF7F-4C56-8712-D40242EF49B5}" type="slidenum">
              <a:rPr lang="en-IE" smtClean="0"/>
              <a:pPr/>
              <a:t>3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96007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>
                <a:latin typeface="+mn-lt"/>
              </a:rPr>
              <a:t>Heuristic: GA (TSP)</a:t>
            </a:r>
            <a:endParaRPr lang="en-IE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B0A8-BF7F-4C56-8712-D40242EF49B5}" type="slidenum">
              <a:rPr lang="en-IE" smtClean="0"/>
              <a:pPr/>
              <a:t>30</a:t>
            </a:fld>
            <a:endParaRPr lang="en-IE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814468" y="1758485"/>
            <a:ext cx="2273491" cy="593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IE" b="1" dirty="0" smtClean="0"/>
              <a:t>OX Crossover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0449" y="2525514"/>
            <a:ext cx="4987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 smtClean="0"/>
              <a:t>P</a:t>
            </a:r>
            <a:r>
              <a:rPr lang="en-IE" sz="2800" baseline="-25000" dirty="0" smtClean="0"/>
              <a:t>1</a:t>
            </a:r>
            <a:r>
              <a:rPr lang="en-IE" sz="2800" dirty="0" smtClean="0"/>
              <a:t>:    1  2  3  5  6  4  7  8  10  11  9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423567" y="2538338"/>
            <a:ext cx="0" cy="54111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492120" y="2525514"/>
            <a:ext cx="0" cy="54111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56800" y="3338535"/>
            <a:ext cx="4926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 smtClean="0"/>
              <a:t>P</a:t>
            </a:r>
            <a:r>
              <a:rPr lang="en-IE" sz="2800" baseline="-25000" dirty="0" smtClean="0"/>
              <a:t>2</a:t>
            </a:r>
            <a:r>
              <a:rPr lang="en-IE" sz="2800" dirty="0" smtClean="0"/>
              <a:t>:    8  9  2  3  1  7  5  11  10  4  6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2423567" y="3359483"/>
            <a:ext cx="0" cy="54111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494392" y="3346659"/>
            <a:ext cx="0" cy="54111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423567" y="4598664"/>
            <a:ext cx="0" cy="54111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477906" y="4616556"/>
            <a:ext cx="2117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 smtClean="0"/>
              <a:t>11  10  8  9  2</a:t>
            </a:r>
            <a:endParaRPr lang="en-IE" sz="2800" dirty="0"/>
          </a:p>
        </p:txBody>
      </p:sp>
      <p:sp>
        <p:nvSpPr>
          <p:cNvPr id="28" name="TextBox 27"/>
          <p:cNvSpPr txBox="1"/>
          <p:nvPr/>
        </p:nvSpPr>
        <p:spPr>
          <a:xfrm>
            <a:off x="1351587" y="4621856"/>
            <a:ext cx="1059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 smtClean="0"/>
              <a:t>3  1  7</a:t>
            </a:r>
            <a:endParaRPr lang="en-IE" sz="2800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3494392" y="4598664"/>
            <a:ext cx="0" cy="54111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667221" y="4607610"/>
            <a:ext cx="6751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2800" dirty="0"/>
              <a:t>C</a:t>
            </a:r>
            <a:r>
              <a:rPr lang="en-IE" sz="2800" baseline="-25000" dirty="0"/>
              <a:t>1</a:t>
            </a:r>
            <a:r>
              <a:rPr lang="en-IE" sz="2800" dirty="0"/>
              <a:t>: 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461034" y="4625627"/>
            <a:ext cx="11416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2800" dirty="0"/>
              <a:t>5  6  4 </a:t>
            </a: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7522756" y="1644185"/>
            <a:ext cx="2273491" cy="593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IE" b="1" dirty="0" smtClean="0"/>
              <a:t>Local Search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275950" y="2223077"/>
            <a:ext cx="53885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1. Remove </a:t>
            </a:r>
            <a:r>
              <a:rPr lang="en-I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E" dirty="0"/>
              <a:t> then insert it after </a:t>
            </a:r>
            <a:r>
              <a:rPr lang="en-IE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IE" dirty="0"/>
              <a:t>.</a:t>
            </a:r>
          </a:p>
          <a:p>
            <a:r>
              <a:rPr lang="en-IE" dirty="0"/>
              <a:t>2. Remove </a:t>
            </a:r>
            <a:r>
              <a:rPr lang="en-I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I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+ 1) </a:t>
            </a:r>
            <a:r>
              <a:rPr lang="en-IE" dirty="0"/>
              <a:t>and insert them after</a:t>
            </a:r>
            <a:r>
              <a:rPr lang="en-I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</a:t>
            </a:r>
            <a:r>
              <a:rPr lang="en-IE" dirty="0" smtClean="0"/>
              <a:t>.</a:t>
            </a:r>
          </a:p>
          <a:p>
            <a:r>
              <a:rPr lang="en-IE" dirty="0"/>
              <a:t>3. Remove </a:t>
            </a:r>
            <a:r>
              <a:rPr lang="en-I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I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+ 1) </a:t>
            </a:r>
            <a:r>
              <a:rPr lang="en-IE" dirty="0"/>
              <a:t>and insert </a:t>
            </a:r>
            <a:r>
              <a:rPr lang="en-IE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I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1, </a:t>
            </a:r>
            <a:r>
              <a:rPr lang="en-I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E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IE" dirty="0"/>
              <a:t>after </a:t>
            </a:r>
            <a:r>
              <a:rPr lang="en-IE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IE" dirty="0"/>
              <a:t>.</a:t>
            </a:r>
          </a:p>
          <a:p>
            <a:r>
              <a:rPr lang="en-IE" dirty="0"/>
              <a:t>4. Swap </a:t>
            </a:r>
            <a:r>
              <a:rPr lang="en-I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E" dirty="0"/>
              <a:t> and </a:t>
            </a:r>
            <a:r>
              <a:rPr lang="en-IE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IE" dirty="0"/>
              <a:t>.</a:t>
            </a:r>
          </a:p>
          <a:p>
            <a:r>
              <a:rPr lang="nn-NO" dirty="0"/>
              <a:t>5. Swap </a:t>
            </a:r>
            <a:r>
              <a:rPr lang="nn-NO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nn-N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 , </a:t>
            </a:r>
            <a:r>
              <a:rPr lang="nn-NO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+ 1) </a:t>
            </a:r>
            <a:r>
              <a:rPr lang="nn-NO" dirty="0"/>
              <a:t>and </a:t>
            </a:r>
            <a:r>
              <a:rPr lang="nn-NO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nn-NO" dirty="0"/>
              <a:t>.</a:t>
            </a:r>
          </a:p>
          <a:p>
            <a:r>
              <a:rPr lang="en-IE" dirty="0"/>
              <a:t>6. Swap </a:t>
            </a:r>
            <a:r>
              <a:rPr lang="en-I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I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+ 1) </a:t>
            </a:r>
            <a:r>
              <a:rPr lang="en-IE" dirty="0"/>
              <a:t>and </a:t>
            </a:r>
            <a:r>
              <a:rPr lang="en-IE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 , </a:t>
            </a:r>
            <a:r>
              <a:rPr lang="en-IE" dirty="0">
                <a:latin typeface="Times New Roman" panose="02020603050405020304" pitchFamily="18" charset="0"/>
                <a:cs typeface="Times New Roman" panose="02020603050405020304" pitchFamily="18" charset="0"/>
              </a:rPr>
              <a:t>j + 1).</a:t>
            </a:r>
          </a:p>
          <a:p>
            <a:r>
              <a:rPr lang="en-IE" dirty="0"/>
              <a:t>7. </a:t>
            </a:r>
            <a:r>
              <a:rPr lang="en-IE" i="1" dirty="0"/>
              <a:t>2-OPT</a:t>
            </a:r>
            <a:r>
              <a:rPr lang="en-IE" dirty="0"/>
              <a:t> move between </a:t>
            </a:r>
            <a:r>
              <a:rPr lang="en-I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I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i+1) </a:t>
            </a:r>
            <a:r>
              <a:rPr lang="en-IE" dirty="0"/>
              <a:t>and </a:t>
            </a:r>
            <a:r>
              <a:rPr lang="en-IE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 , </a:t>
            </a:r>
            <a:r>
              <a:rPr lang="en-IE" dirty="0">
                <a:latin typeface="Times New Roman" panose="02020603050405020304" pitchFamily="18" charset="0"/>
                <a:cs typeface="Times New Roman" panose="02020603050405020304" pitchFamily="18" charset="0"/>
              </a:rPr>
              <a:t>j +1), </a:t>
            </a:r>
            <a:r>
              <a:rPr lang="en-IE" dirty="0"/>
              <a:t>resulting a tour with edges</a:t>
            </a:r>
          </a:p>
          <a:p>
            <a:r>
              <a:rPr lang="nn-NO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nn-N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 , j </a:t>
            </a:r>
            <a:r>
              <a:rPr lang="nn-NO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+ 1) and (i + </a:t>
            </a:r>
            <a:r>
              <a:rPr lang="nn-N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1 , </a:t>
            </a:r>
            <a:r>
              <a:rPr lang="nn-NO" dirty="0">
                <a:latin typeface="Times New Roman" panose="02020603050405020304" pitchFamily="18" charset="0"/>
                <a:cs typeface="Times New Roman" panose="02020603050405020304" pitchFamily="18" charset="0"/>
              </a:rPr>
              <a:t>j).</a:t>
            </a:r>
            <a:endParaRPr lang="en-I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295321" y="4856859"/>
            <a:ext cx="5349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Stochastic:  </a:t>
            </a:r>
            <a:r>
              <a:rPr lang="en-IE" i="1" dirty="0" smtClean="0"/>
              <a:t>3-OPT</a:t>
            </a:r>
            <a:r>
              <a:rPr lang="en-IE" dirty="0" smtClean="0"/>
              <a:t> </a:t>
            </a:r>
            <a:r>
              <a:rPr lang="en-IE" dirty="0"/>
              <a:t>algorithm is called to attempt </a:t>
            </a:r>
            <a:r>
              <a:rPr lang="en-IE" dirty="0" smtClean="0"/>
              <a:t>improvements. </a:t>
            </a:r>
            <a:r>
              <a:rPr lang="en-IE" dirty="0"/>
              <a:t>It swaps edges </a:t>
            </a:r>
            <a:r>
              <a:rPr lang="en-I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I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+ 1</a:t>
            </a:r>
            <a:r>
              <a:rPr lang="en-IE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I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(j , </a:t>
            </a:r>
            <a:r>
              <a:rPr lang="en-IE" dirty="0">
                <a:latin typeface="Times New Roman" panose="02020603050405020304" pitchFamily="18" charset="0"/>
                <a:cs typeface="Times New Roman" panose="02020603050405020304" pitchFamily="18" charset="0"/>
              </a:rPr>
              <a:t>j </a:t>
            </a:r>
            <a:r>
              <a:rPr lang="en-I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+ 1), </a:t>
            </a:r>
            <a:r>
              <a:rPr lang="en-IE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 , </a:t>
            </a:r>
            <a:r>
              <a:rPr lang="en-IE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I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+ 1</a:t>
            </a:r>
            <a:r>
              <a:rPr lang="en-IE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E" dirty="0"/>
              <a:t> into a feasible </a:t>
            </a:r>
            <a:r>
              <a:rPr lang="en-IE" dirty="0" smtClean="0"/>
              <a:t>permutation.</a:t>
            </a:r>
            <a:endParaRPr lang="en-IE" dirty="0"/>
          </a:p>
        </p:txBody>
      </p:sp>
      <p:grpSp>
        <p:nvGrpSpPr>
          <p:cNvPr id="1031" name="Group 1030"/>
          <p:cNvGrpSpPr/>
          <p:nvPr/>
        </p:nvGrpSpPr>
        <p:grpSpPr>
          <a:xfrm>
            <a:off x="1210054" y="6240395"/>
            <a:ext cx="9391241" cy="406397"/>
            <a:chOff x="1210054" y="6240395"/>
            <a:chExt cx="9391241" cy="406397"/>
          </a:xfrm>
        </p:grpSpPr>
        <p:sp>
          <p:nvSpPr>
            <p:cNvPr id="38" name="Oval 37"/>
            <p:cNvSpPr/>
            <p:nvPr/>
          </p:nvSpPr>
          <p:spPr>
            <a:xfrm>
              <a:off x="3464962" y="6252493"/>
              <a:ext cx="394299" cy="39429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40" name="Oval 39"/>
            <p:cNvSpPr/>
            <p:nvPr/>
          </p:nvSpPr>
          <p:spPr>
            <a:xfrm>
              <a:off x="4588634" y="6252493"/>
              <a:ext cx="394299" cy="39429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41" name="Oval 40"/>
            <p:cNvSpPr/>
            <p:nvPr/>
          </p:nvSpPr>
          <p:spPr>
            <a:xfrm>
              <a:off x="5712306" y="6252493"/>
              <a:ext cx="394299" cy="39429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42" name="Oval 41"/>
            <p:cNvSpPr/>
            <p:nvPr/>
          </p:nvSpPr>
          <p:spPr>
            <a:xfrm>
              <a:off x="6835978" y="6252493"/>
              <a:ext cx="394299" cy="39429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cxnSp>
          <p:nvCxnSpPr>
            <p:cNvPr id="43" name="Straight Arrow Connector 42"/>
            <p:cNvCxnSpPr>
              <a:stCxn id="38" idx="6"/>
              <a:endCxn id="40" idx="2"/>
            </p:cNvCxnSpPr>
            <p:nvPr/>
          </p:nvCxnSpPr>
          <p:spPr>
            <a:xfrm>
              <a:off x="3859261" y="6449643"/>
              <a:ext cx="729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40" idx="6"/>
              <a:endCxn id="41" idx="2"/>
            </p:cNvCxnSpPr>
            <p:nvPr/>
          </p:nvCxnSpPr>
          <p:spPr>
            <a:xfrm>
              <a:off x="4982933" y="6449643"/>
              <a:ext cx="729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41" idx="6"/>
              <a:endCxn id="42" idx="2"/>
            </p:cNvCxnSpPr>
            <p:nvPr/>
          </p:nvCxnSpPr>
          <p:spPr>
            <a:xfrm>
              <a:off x="6106605" y="6449643"/>
              <a:ext cx="729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urved Connector 48"/>
            <p:cNvCxnSpPr>
              <a:stCxn id="38" idx="0"/>
              <a:endCxn id="41" idx="0"/>
            </p:cNvCxnSpPr>
            <p:nvPr/>
          </p:nvCxnSpPr>
          <p:spPr>
            <a:xfrm rot="5400000" flipH="1" flipV="1">
              <a:off x="4785784" y="5128821"/>
              <a:ext cx="12700" cy="2247344"/>
            </a:xfrm>
            <a:prstGeom prst="curvedConnector3">
              <a:avLst>
                <a:gd name="adj1" fmla="val 1800000"/>
              </a:avLst>
            </a:prstGeom>
            <a:ln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>
            <a:xfrm>
              <a:off x="2341290" y="6252493"/>
              <a:ext cx="394299" cy="39429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52" name="Oval 51"/>
            <p:cNvSpPr/>
            <p:nvPr/>
          </p:nvSpPr>
          <p:spPr>
            <a:xfrm>
              <a:off x="1210054" y="6252493"/>
              <a:ext cx="394299" cy="39429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53" name="Oval 52"/>
            <p:cNvSpPr/>
            <p:nvPr/>
          </p:nvSpPr>
          <p:spPr>
            <a:xfrm>
              <a:off x="7959650" y="6252493"/>
              <a:ext cx="394299" cy="39429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54" name="Oval 53"/>
            <p:cNvSpPr/>
            <p:nvPr/>
          </p:nvSpPr>
          <p:spPr>
            <a:xfrm>
              <a:off x="9083322" y="6252493"/>
              <a:ext cx="394299" cy="39429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55" name="Oval 54"/>
            <p:cNvSpPr/>
            <p:nvPr/>
          </p:nvSpPr>
          <p:spPr>
            <a:xfrm>
              <a:off x="10206996" y="6252493"/>
              <a:ext cx="394299" cy="39429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cxnSp>
          <p:nvCxnSpPr>
            <p:cNvPr id="56" name="Straight Arrow Connector 55"/>
            <p:cNvCxnSpPr>
              <a:stCxn id="42" idx="6"/>
              <a:endCxn id="53" idx="2"/>
            </p:cNvCxnSpPr>
            <p:nvPr/>
          </p:nvCxnSpPr>
          <p:spPr>
            <a:xfrm>
              <a:off x="7230277" y="6449643"/>
              <a:ext cx="729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53" idx="6"/>
              <a:endCxn id="54" idx="2"/>
            </p:cNvCxnSpPr>
            <p:nvPr/>
          </p:nvCxnSpPr>
          <p:spPr>
            <a:xfrm>
              <a:off x="8353949" y="6449643"/>
              <a:ext cx="729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54" idx="6"/>
              <a:endCxn id="55" idx="2"/>
            </p:cNvCxnSpPr>
            <p:nvPr/>
          </p:nvCxnSpPr>
          <p:spPr>
            <a:xfrm>
              <a:off x="9477621" y="6449643"/>
              <a:ext cx="72937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52" idx="6"/>
              <a:endCxn id="51" idx="2"/>
            </p:cNvCxnSpPr>
            <p:nvPr/>
          </p:nvCxnSpPr>
          <p:spPr>
            <a:xfrm>
              <a:off x="1604353" y="6449643"/>
              <a:ext cx="73693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51" idx="6"/>
              <a:endCxn id="38" idx="2"/>
            </p:cNvCxnSpPr>
            <p:nvPr/>
          </p:nvCxnSpPr>
          <p:spPr>
            <a:xfrm>
              <a:off x="2735589" y="6449643"/>
              <a:ext cx="729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/>
            <p:cNvSpPr/>
            <p:nvPr/>
          </p:nvSpPr>
          <p:spPr>
            <a:xfrm>
              <a:off x="1217618" y="6240395"/>
              <a:ext cx="394299" cy="39429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</p:spTree>
    <p:extLst>
      <p:ext uri="{BB962C8B-B14F-4D97-AF65-F5344CB8AC3E}">
        <p14:creationId xmlns:p14="http://schemas.microsoft.com/office/powerpoint/2010/main" val="40809453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22" grpId="0"/>
      <p:bldP spid="28" grpId="0"/>
      <p:bldP spid="27" grpId="0"/>
      <p:bldP spid="31" grpId="0"/>
      <p:bldP spid="33" grpId="0"/>
      <p:bldP spid="32" grpId="0"/>
      <p:bldP spid="3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>
                <a:latin typeface="+mn-lt"/>
              </a:rPr>
              <a:t>Heuristic: GA (TSP) Main Phase</a:t>
            </a:r>
            <a:endParaRPr lang="en-IE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B0A8-BF7F-4C56-8712-D40242EF49B5}" type="slidenum">
              <a:rPr lang="en-IE" smtClean="0"/>
              <a:pPr/>
              <a:t>31</a:t>
            </a:fld>
            <a:endParaRPr lang="en-IE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6096000" y="2214695"/>
            <a:ext cx="0" cy="412079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Content Placeholder 2"/>
          <p:cNvSpPr txBox="1">
            <a:spLocks/>
          </p:cNvSpPr>
          <p:nvPr/>
        </p:nvSpPr>
        <p:spPr>
          <a:xfrm>
            <a:off x="727997" y="1565283"/>
            <a:ext cx="4483204" cy="649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IE" sz="2400" b="1" dirty="0" smtClean="0"/>
              <a:t>Population Initialisation</a:t>
            </a:r>
            <a:endParaRPr lang="en-IE" sz="1800" dirty="0" smtClean="0"/>
          </a:p>
        </p:txBody>
      </p:sp>
      <p:sp>
        <p:nvSpPr>
          <p:cNvPr id="3" name="Rectangle 2"/>
          <p:cNvSpPr/>
          <p:nvPr/>
        </p:nvSpPr>
        <p:spPr>
          <a:xfrm>
            <a:off x="186346" y="2180502"/>
            <a:ext cx="5741158" cy="4361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</a:t>
            </a:r>
            <a:r>
              <a:rPr lang="en-IE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the </a:t>
            </a:r>
            <a:r>
              <a:rPr lang="en-IE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 </a:t>
            </a:r>
            <a:r>
              <a:rPr lang="en-IE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(P1) using the CW heuristic. Add to </a:t>
            </a:r>
            <a:r>
              <a:rPr lang="en-IE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population</a:t>
            </a:r>
            <a:r>
              <a:rPr lang="en-IE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IE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</a:t>
            </a:r>
            <a:r>
              <a:rPr lang="en-IE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the second (P2) solution using the NN heuristic. If F(P1)</a:t>
            </a:r>
          </a:p>
          <a:p>
            <a:pPr>
              <a:lnSpc>
                <a:spcPct val="150000"/>
              </a:lnSpc>
            </a:pPr>
            <a:r>
              <a:rPr lang="en-IE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equal to F(P2) skip. Otherwise, insert it in the population.</a:t>
            </a:r>
          </a:p>
          <a:p>
            <a:pPr>
              <a:lnSpc>
                <a:spcPct val="150000"/>
              </a:lnSpc>
            </a:pPr>
            <a:r>
              <a:rPr lang="en-IE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</a:t>
            </a:r>
            <a:r>
              <a:rPr lang="en-IE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the third (P3) solution using the RI heuristic. If F(P1) </a:t>
            </a:r>
            <a:r>
              <a:rPr lang="en-IE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equal </a:t>
            </a:r>
            <a:r>
              <a:rPr lang="en-IE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F(P3) or F(P2) is equal to F(P3) skip. </a:t>
            </a:r>
            <a:r>
              <a:rPr lang="en-IE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Otherwise, insert it </a:t>
            </a:r>
            <a:r>
              <a:rPr lang="en-IE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population.</a:t>
            </a:r>
          </a:p>
          <a:p>
            <a:pPr>
              <a:lnSpc>
                <a:spcPct val="150000"/>
              </a:lnSpc>
            </a:pPr>
            <a:r>
              <a:rPr lang="en-IE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</a:t>
            </a:r>
            <a:r>
              <a:rPr lang="en-IE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rest of the population generate random tours Pk. If F(</a:t>
            </a:r>
            <a:r>
              <a:rPr lang="en-IE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Pk</a:t>
            </a:r>
            <a:r>
              <a:rPr lang="en-IE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IE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not </a:t>
            </a:r>
            <a:r>
              <a:rPr lang="en-IE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population, insert. Do until the length of the </a:t>
            </a:r>
            <a:r>
              <a:rPr lang="en-IE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population reaches </a:t>
            </a:r>
            <a:r>
              <a:rPr lang="en-IE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n. Sort the population in increasing order.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720341" y="1565283"/>
            <a:ext cx="4483204" cy="649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IE" sz="2400" b="1" dirty="0" smtClean="0"/>
              <a:t>Main Phase </a:t>
            </a:r>
            <a:endParaRPr lang="en-IE" sz="18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6264497" y="2088169"/>
            <a:ext cx="5695025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While  alpha &lt; </a:t>
            </a:r>
            <a:r>
              <a:rPr lang="en-IE" sz="1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alpha_max</a:t>
            </a:r>
            <a:r>
              <a:rPr lang="en-IE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and beta </a:t>
            </a:r>
            <a:r>
              <a:rPr lang="en-IE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IE" sz="1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beta_max</a:t>
            </a:r>
            <a:r>
              <a:rPr lang="en-IE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E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do:</a:t>
            </a:r>
          </a:p>
          <a:p>
            <a:pPr>
              <a:lnSpc>
                <a:spcPct val="150000"/>
              </a:lnSpc>
            </a:pPr>
            <a:r>
              <a:rPr lang="en-IE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E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E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two parents P1 and P2 by binary tournament.</a:t>
            </a:r>
          </a:p>
          <a:p>
            <a:pPr>
              <a:lnSpc>
                <a:spcPct val="150000"/>
              </a:lnSpc>
            </a:pPr>
            <a:r>
              <a:rPr lang="en-IE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r>
              <a:rPr lang="en-IE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E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Apply </a:t>
            </a:r>
            <a:r>
              <a:rPr lang="en-IE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OX and generate C1 and C2.</a:t>
            </a:r>
          </a:p>
          <a:p>
            <a:pPr>
              <a:lnSpc>
                <a:spcPct val="150000"/>
              </a:lnSpc>
            </a:pPr>
            <a:r>
              <a:rPr lang="en-IE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en-IE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one child randomly C, among (C1, C2).</a:t>
            </a:r>
          </a:p>
          <a:p>
            <a:pPr>
              <a:lnSpc>
                <a:spcPct val="150000"/>
              </a:lnSpc>
            </a:pPr>
            <a:r>
              <a:rPr lang="en-IE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 </a:t>
            </a:r>
            <a:r>
              <a:rPr lang="en-IE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r = random. If r &lt; pm then </a:t>
            </a:r>
            <a:r>
              <a:rPr lang="en-IE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C: Mutation(C</a:t>
            </a:r>
            <a:r>
              <a:rPr lang="en-IE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>
              <a:lnSpc>
                <a:spcPct val="150000"/>
              </a:lnSpc>
            </a:pPr>
            <a:r>
              <a:rPr lang="en-IE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v. </a:t>
            </a:r>
            <a:r>
              <a:rPr lang="en-IE" sz="1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E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IE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= </a:t>
            </a:r>
            <a:r>
              <a:rPr lang="en-IE" sz="1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random.integer</a:t>
            </a:r>
            <a:r>
              <a:rPr lang="en-IE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(n/2; </a:t>
            </a:r>
            <a:r>
              <a:rPr lang="en-IE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n).</a:t>
            </a:r>
          </a:p>
          <a:p>
            <a:pPr>
              <a:lnSpc>
                <a:spcPct val="150000"/>
              </a:lnSpc>
            </a:pPr>
            <a:r>
              <a:rPr lang="en-IE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vi. </a:t>
            </a:r>
            <a:r>
              <a:rPr lang="en-IE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F(C) not in the population and F(C) &lt; F(</a:t>
            </a:r>
            <a:r>
              <a:rPr lang="en-IE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Pk</a:t>
            </a:r>
            <a:r>
              <a:rPr lang="en-IE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Insert C </a:t>
            </a:r>
            <a:r>
              <a:rPr lang="en-IE" sz="1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inthe</a:t>
            </a:r>
            <a:r>
              <a:rPr lang="en-IE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E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population at position k.  a</a:t>
            </a:r>
            <a:r>
              <a:rPr lang="en-IE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lpha =  alpha+ </a:t>
            </a:r>
            <a:r>
              <a:rPr lang="en-IE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Sort the population.</a:t>
            </a:r>
          </a:p>
          <a:p>
            <a:pPr>
              <a:lnSpc>
                <a:spcPct val="150000"/>
              </a:lnSpc>
            </a:pPr>
            <a:r>
              <a:rPr lang="en-IE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vii. </a:t>
            </a:r>
            <a:r>
              <a:rPr lang="en-IE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P1 has not changed. </a:t>
            </a:r>
            <a:r>
              <a:rPr lang="en-IE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beta </a:t>
            </a:r>
            <a:r>
              <a:rPr lang="en-IE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IE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beta </a:t>
            </a:r>
            <a:r>
              <a:rPr lang="en-IE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+ 1</a:t>
            </a:r>
          </a:p>
        </p:txBody>
      </p:sp>
    </p:spTree>
    <p:extLst>
      <p:ext uri="{BB962C8B-B14F-4D97-AF65-F5344CB8AC3E}">
        <p14:creationId xmlns:p14="http://schemas.microsoft.com/office/powerpoint/2010/main" val="1865141017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>
                <a:latin typeface="+mn-lt"/>
              </a:rPr>
              <a:t>Heuristic: GA(TSP) Benchmark</a:t>
            </a:r>
            <a:endParaRPr lang="en-IE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B0A8-BF7F-4C56-8712-D40242EF49B5}" type="slidenum">
              <a:rPr lang="en-IE" smtClean="0"/>
              <a:pPr/>
              <a:t>32</a:t>
            </a:fld>
            <a:endParaRPr lang="en-IE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180" y="1515288"/>
            <a:ext cx="8279641" cy="53427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65528" y="5977719"/>
            <a:ext cx="7615451" cy="409433"/>
          </a:xfrm>
          <a:prstGeom prst="rect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Rectangle 8"/>
          <p:cNvSpPr/>
          <p:nvPr/>
        </p:nvSpPr>
        <p:spPr>
          <a:xfrm>
            <a:off x="4811843" y="2036252"/>
            <a:ext cx="2503357" cy="43509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45659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675989"/>
            <a:ext cx="5907571" cy="30397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>
                <a:latin typeface="+mn-lt"/>
              </a:rPr>
              <a:t>Heuristic: GA(TSP) Benchmark</a:t>
            </a:r>
            <a:endParaRPr lang="en-IE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B0A8-BF7F-4C56-8712-D40242EF49B5}" type="slidenum">
              <a:rPr lang="en-IE" smtClean="0"/>
              <a:pPr/>
              <a:t>33</a:t>
            </a:fld>
            <a:endParaRPr lang="en-IE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630" y="2403139"/>
            <a:ext cx="6212372" cy="4008738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943600" y="2214695"/>
            <a:ext cx="0" cy="412079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288220" y="1931042"/>
            <a:ext cx="2980744" cy="649412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IE" sz="2400" b="1" dirty="0" smtClean="0"/>
              <a:t>GA Configurations</a:t>
            </a:r>
            <a:endParaRPr lang="en-IE" sz="1800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618237" y="1931042"/>
            <a:ext cx="2980744" cy="649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IE" sz="2400" b="1" dirty="0" smtClean="0"/>
              <a:t>Benchmark Results</a:t>
            </a:r>
            <a:endParaRPr lang="en-IE" sz="1800" dirty="0" smtClean="0"/>
          </a:p>
        </p:txBody>
      </p:sp>
    </p:spTree>
    <p:extLst>
      <p:ext uri="{BB962C8B-B14F-4D97-AF65-F5344CB8AC3E}">
        <p14:creationId xmlns:p14="http://schemas.microsoft.com/office/powerpoint/2010/main" val="2944450261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>
                <a:latin typeface="+mn-lt"/>
              </a:rPr>
              <a:t>Heuristic: GA (VRP)</a:t>
            </a:r>
            <a:endParaRPr lang="en-IE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B0A8-BF7F-4C56-8712-D40242EF49B5}" type="slidenum">
              <a:rPr lang="en-IE" smtClean="0"/>
              <a:pPr/>
              <a:t>34</a:t>
            </a:fld>
            <a:endParaRPr lang="en-IE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199" y="1690688"/>
            <a:ext cx="9096921" cy="459121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IE" b="1" dirty="0"/>
              <a:t>Motivations</a:t>
            </a:r>
          </a:p>
          <a:p>
            <a:pPr lvl="1">
              <a:lnSpc>
                <a:spcPct val="100000"/>
              </a:lnSpc>
            </a:pPr>
            <a:r>
              <a:rPr lang="en-IE" sz="2000" b="1" dirty="0" smtClean="0"/>
              <a:t>TSP</a:t>
            </a:r>
            <a:r>
              <a:rPr lang="en-IE" sz="2000" dirty="0" smtClean="0"/>
              <a:t> </a:t>
            </a:r>
            <a:r>
              <a:rPr lang="en-IE" sz="2000" dirty="0"/>
              <a:t>solutions can be </a:t>
            </a:r>
            <a:r>
              <a:rPr lang="en-IE" sz="2000" b="1" dirty="0"/>
              <a:t>suboptimal;</a:t>
            </a:r>
          </a:p>
          <a:p>
            <a:pPr lvl="1">
              <a:lnSpc>
                <a:spcPct val="100000"/>
              </a:lnSpc>
            </a:pPr>
            <a:r>
              <a:rPr lang="en-IE" sz="2000" dirty="0"/>
              <a:t>Solving a </a:t>
            </a:r>
            <a:r>
              <a:rPr lang="en-IE" sz="2000" b="1" dirty="0"/>
              <a:t>small VRP </a:t>
            </a:r>
            <a:r>
              <a:rPr lang="en-IE" sz="2000" dirty="0"/>
              <a:t>in a given region instead of a big VRP</a:t>
            </a:r>
            <a:r>
              <a:rPr lang="en-IE" sz="2000" dirty="0" smtClean="0"/>
              <a:t>.</a:t>
            </a:r>
            <a:endParaRPr lang="en-IE" sz="2000" b="1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IE" b="1" dirty="0" smtClean="0"/>
              <a:t>VRP</a:t>
            </a:r>
            <a:r>
              <a:rPr lang="en-IE" sz="3200" b="1" dirty="0" smtClean="0">
                <a:solidFill>
                  <a:srgbClr val="002060"/>
                </a:solidFill>
              </a:rPr>
              <a:t>:</a:t>
            </a:r>
            <a:r>
              <a:rPr lang="en-IE" i="1" dirty="0" smtClean="0">
                <a:solidFill>
                  <a:srgbClr val="002060"/>
                </a:solidFill>
              </a:rPr>
              <a:t> </a:t>
            </a:r>
            <a:r>
              <a:rPr lang="en-IE" sz="2400" i="1" dirty="0"/>
              <a:t>GA based implementation to solve VRP</a:t>
            </a:r>
            <a:r>
              <a:rPr lang="en-IE" sz="2000" i="1" dirty="0"/>
              <a:t>.</a:t>
            </a:r>
          </a:p>
          <a:p>
            <a:pPr lvl="1">
              <a:lnSpc>
                <a:spcPct val="100000"/>
              </a:lnSpc>
            </a:pPr>
            <a:r>
              <a:rPr lang="en-IE" sz="2000" dirty="0"/>
              <a:t>TSP Permutation Chromosomes + </a:t>
            </a:r>
            <a:r>
              <a:rPr lang="en-IE" sz="2000" b="1" dirty="0"/>
              <a:t>Split Procedure </a:t>
            </a:r>
            <a:r>
              <a:rPr lang="en-IE" sz="2000" dirty="0"/>
              <a:t>break a TSP-tour into smaller Trips;</a:t>
            </a:r>
          </a:p>
          <a:p>
            <a:pPr lvl="1">
              <a:lnSpc>
                <a:spcPct val="100000"/>
              </a:lnSpc>
            </a:pPr>
            <a:r>
              <a:rPr lang="en-IE" sz="2000" dirty="0"/>
              <a:t>Fitness </a:t>
            </a:r>
            <a:r>
              <a:rPr lang="en-IE" sz="2000" dirty="0">
                <a:sym typeface="Wingdings" panose="05000000000000000000" pitchFamily="2" charset="2"/>
              </a:rPr>
              <a:t></a:t>
            </a:r>
            <a:r>
              <a:rPr lang="en-IE" sz="2000" dirty="0"/>
              <a:t> Tour Cost;</a:t>
            </a:r>
          </a:p>
          <a:p>
            <a:pPr lvl="1">
              <a:lnSpc>
                <a:spcPct val="100000"/>
              </a:lnSpc>
            </a:pPr>
            <a:r>
              <a:rPr lang="en-IE" sz="2000" dirty="0"/>
              <a:t>Small Populations / No Clones Allowed / High Elitism;</a:t>
            </a:r>
          </a:p>
          <a:p>
            <a:pPr lvl="1">
              <a:lnSpc>
                <a:spcPct val="100000"/>
              </a:lnSpc>
            </a:pPr>
            <a:r>
              <a:rPr lang="en-IE" sz="2000" dirty="0"/>
              <a:t>Inclusion of good heuristics solutions in the initial population;</a:t>
            </a:r>
          </a:p>
          <a:p>
            <a:pPr lvl="1">
              <a:lnSpc>
                <a:spcPct val="100000"/>
              </a:lnSpc>
            </a:pPr>
            <a:r>
              <a:rPr lang="en-IE" sz="2000" b="1" dirty="0"/>
              <a:t>Mutation: 2OPT + Swap Nodes;</a:t>
            </a:r>
          </a:p>
          <a:p>
            <a:pPr lvl="1">
              <a:lnSpc>
                <a:spcPct val="100000"/>
              </a:lnSpc>
            </a:pPr>
            <a:r>
              <a:rPr lang="en-IE" sz="2000" b="1" dirty="0" smtClean="0"/>
              <a:t>Time constraints: Travel Time + Service time &lt; 7 hours</a:t>
            </a:r>
            <a:endParaRPr lang="en-IE" sz="2000" b="1" dirty="0"/>
          </a:p>
        </p:txBody>
      </p:sp>
      <p:sp>
        <p:nvSpPr>
          <p:cNvPr id="5" name="AutoShape 4" descr="Image result for chromosom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pic>
        <p:nvPicPr>
          <p:cNvPr id="7170" name="Picture 2" descr="Image result for dna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4137" y="3752850"/>
            <a:ext cx="1109663" cy="110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dna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3154" y="4705350"/>
            <a:ext cx="1109663" cy="110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122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>
                <a:latin typeface="+mn-lt"/>
              </a:rPr>
              <a:t>Heuristic: GA (VRP)</a:t>
            </a:r>
            <a:endParaRPr lang="en-IE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B0A8-BF7F-4C56-8712-D40242EF49B5}" type="slidenum">
              <a:rPr lang="en-IE" smtClean="0"/>
              <a:pPr/>
              <a:t>35</a:t>
            </a:fld>
            <a:endParaRPr lang="en-IE" dirty="0"/>
          </a:p>
        </p:txBody>
      </p:sp>
      <p:sp>
        <p:nvSpPr>
          <p:cNvPr id="44" name="Content Placeholder 2"/>
          <p:cNvSpPr>
            <a:spLocks noGrp="1"/>
          </p:cNvSpPr>
          <p:nvPr>
            <p:ph idx="1"/>
          </p:nvPr>
        </p:nvSpPr>
        <p:spPr>
          <a:xfrm>
            <a:off x="5035428" y="1503105"/>
            <a:ext cx="9096921" cy="52673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IE" b="1" dirty="0" smtClean="0"/>
              <a:t>Split Procedure : Modification of (Prins,2001)</a:t>
            </a:r>
            <a:endParaRPr lang="en-IE" sz="2000" b="1" dirty="0" smtClean="0"/>
          </a:p>
        </p:txBody>
      </p:sp>
      <p:sp>
        <p:nvSpPr>
          <p:cNvPr id="46" name="Content Placeholder 2"/>
          <p:cNvSpPr txBox="1">
            <a:spLocks/>
          </p:cNvSpPr>
          <p:nvPr/>
        </p:nvSpPr>
        <p:spPr>
          <a:xfrm>
            <a:off x="4624144" y="2183870"/>
            <a:ext cx="6992449" cy="43154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IE" sz="2000" dirty="0" smtClean="0"/>
              <a:t>Create an underlying Graph H.</a:t>
            </a:r>
          </a:p>
          <a:p>
            <a:pPr lvl="1">
              <a:lnSpc>
                <a:spcPct val="100000"/>
              </a:lnSpc>
            </a:pPr>
            <a:r>
              <a:rPr lang="en-IE" sz="2000" dirty="0" smtClean="0"/>
              <a:t>H has all the feasible trips (S) between nodes</a:t>
            </a:r>
            <a:r>
              <a:rPr lang="en-I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E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E" sz="2000" dirty="0" smtClean="0"/>
              <a:t>and</a:t>
            </a:r>
            <a:r>
              <a:rPr lang="en-I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j</a:t>
            </a:r>
            <a:r>
              <a:rPr lang="en-IE" sz="2000" dirty="0" smtClean="0"/>
              <a:t>. It contains </a:t>
            </a:r>
            <a:r>
              <a:rPr lang="en-I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+ 1 </a:t>
            </a:r>
            <a:r>
              <a:rPr lang="en-IE" sz="2000" dirty="0"/>
              <a:t>nodes indexed from </a:t>
            </a:r>
            <a:r>
              <a:rPr lang="en-I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IE" sz="2000" dirty="0"/>
              <a:t> to </a:t>
            </a:r>
            <a:r>
              <a:rPr lang="en-I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IE" sz="2000" dirty="0" smtClean="0"/>
              <a:t>.</a:t>
            </a:r>
          </a:p>
          <a:p>
            <a:pPr lvl="1">
              <a:lnSpc>
                <a:spcPct val="100000"/>
              </a:lnSpc>
            </a:pPr>
            <a:r>
              <a:rPr lang="en-IE" sz="2000" dirty="0" smtClean="0"/>
              <a:t>To find the best trips in terms of cost we need to find the shortest path in H. </a:t>
            </a:r>
          </a:p>
          <a:p>
            <a:pPr lvl="1">
              <a:lnSpc>
                <a:spcPct val="100000"/>
              </a:lnSpc>
            </a:pPr>
            <a:r>
              <a:rPr lang="en-IE" sz="2000" dirty="0" smtClean="0"/>
              <a:t>Example:   (</a:t>
            </a:r>
            <a:r>
              <a:rPr lang="en-IE" sz="2000" i="1" dirty="0" smtClean="0"/>
              <a:t>ab</a:t>
            </a:r>
            <a:r>
              <a:rPr lang="en-IE" sz="2000" dirty="0" smtClean="0"/>
              <a:t> </a:t>
            </a:r>
            <a:r>
              <a:rPr lang="en-IE" sz="2000" dirty="0" smtClean="0">
                <a:sym typeface="Wingdings" panose="05000000000000000000" pitchFamily="2" charset="2"/>
              </a:rPr>
              <a:t> </a:t>
            </a:r>
            <a:r>
              <a:rPr lang="en-IE" sz="2000" i="1" dirty="0" smtClean="0"/>
              <a:t>c </a:t>
            </a:r>
            <a:r>
              <a:rPr lang="en-IE" sz="2000" dirty="0" smtClean="0">
                <a:sym typeface="Wingdings" panose="05000000000000000000" pitchFamily="2" charset="2"/>
              </a:rPr>
              <a:t> </a:t>
            </a:r>
            <a:r>
              <a:rPr lang="en-IE" sz="2000" i="1" dirty="0" smtClean="0"/>
              <a:t>d</a:t>
            </a:r>
            <a:r>
              <a:rPr lang="en-IE" sz="2000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IE" sz="2000" dirty="0" smtClean="0"/>
              <a:t>Rebuild the trips using the shortest path in H.</a:t>
            </a:r>
          </a:p>
          <a:p>
            <a:pPr lvl="1">
              <a:lnSpc>
                <a:spcPct val="100000"/>
              </a:lnSpc>
            </a:pPr>
            <a:r>
              <a:rPr lang="en-IE" sz="2000" dirty="0" smtClean="0"/>
              <a:t>The theory guarantees that if we find a suitable chromosome, then its trips will be created optimally each time.</a:t>
            </a:r>
          </a:p>
          <a:p>
            <a:pPr lvl="1">
              <a:lnSpc>
                <a:spcPct val="100000"/>
              </a:lnSpc>
            </a:pPr>
            <a:r>
              <a:rPr lang="en-IE" sz="2000" dirty="0" smtClean="0"/>
              <a:t>Our implementation uses </a:t>
            </a:r>
            <a:r>
              <a:rPr lang="en-IE" sz="2000" i="1" dirty="0" smtClean="0"/>
              <a:t>time</a:t>
            </a:r>
            <a:r>
              <a:rPr lang="en-IE" sz="2000" dirty="0" smtClean="0"/>
              <a:t> instead of </a:t>
            </a:r>
            <a:r>
              <a:rPr lang="en-IE" sz="2000" i="1" dirty="0" smtClean="0"/>
              <a:t>loads</a:t>
            </a:r>
            <a:r>
              <a:rPr lang="en-IE" sz="2000" dirty="0" smtClean="0"/>
              <a:t> to break the tours.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1548"/>
            <a:ext cx="3785944" cy="522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2009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>
                <a:latin typeface="+mn-lt"/>
              </a:rPr>
              <a:t>Heuristic –  GA (VRP): Mutation</a:t>
            </a:r>
            <a:endParaRPr lang="en-IE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B0A8-BF7F-4C56-8712-D40242EF49B5}" type="slidenum">
              <a:rPr lang="en-IE" smtClean="0"/>
              <a:pPr/>
              <a:t>36</a:t>
            </a:fld>
            <a:endParaRPr lang="en-IE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51879" y="1690688"/>
            <a:ext cx="9096921" cy="52673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IE" sz="2400" b="1" dirty="0" smtClean="0">
                <a:solidFill>
                  <a:srgbClr val="002060"/>
                </a:solidFill>
              </a:rPr>
              <a:t>Simpler Local Search </a:t>
            </a:r>
            <a:endParaRPr lang="en-IE" sz="1800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01" y="2217420"/>
            <a:ext cx="10792110" cy="348734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210054" y="6240395"/>
            <a:ext cx="9391241" cy="406397"/>
            <a:chOff x="1210054" y="6240395"/>
            <a:chExt cx="9391241" cy="406397"/>
          </a:xfrm>
        </p:grpSpPr>
        <p:sp>
          <p:nvSpPr>
            <p:cNvPr id="7" name="Oval 6"/>
            <p:cNvSpPr/>
            <p:nvPr/>
          </p:nvSpPr>
          <p:spPr>
            <a:xfrm>
              <a:off x="3464962" y="6252493"/>
              <a:ext cx="394299" cy="39429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8" name="Oval 7"/>
            <p:cNvSpPr/>
            <p:nvPr/>
          </p:nvSpPr>
          <p:spPr>
            <a:xfrm>
              <a:off x="4588634" y="6252493"/>
              <a:ext cx="394299" cy="39429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9" name="Oval 8"/>
            <p:cNvSpPr/>
            <p:nvPr/>
          </p:nvSpPr>
          <p:spPr>
            <a:xfrm>
              <a:off x="5712306" y="6252493"/>
              <a:ext cx="394299" cy="39429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0" name="Oval 9"/>
            <p:cNvSpPr/>
            <p:nvPr/>
          </p:nvSpPr>
          <p:spPr>
            <a:xfrm>
              <a:off x="6835978" y="6252493"/>
              <a:ext cx="394299" cy="39429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cxnSp>
          <p:nvCxnSpPr>
            <p:cNvPr id="11" name="Straight Arrow Connector 10"/>
            <p:cNvCxnSpPr>
              <a:stCxn id="7" idx="6"/>
              <a:endCxn id="8" idx="2"/>
            </p:cNvCxnSpPr>
            <p:nvPr/>
          </p:nvCxnSpPr>
          <p:spPr>
            <a:xfrm>
              <a:off x="3859261" y="6449643"/>
              <a:ext cx="729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8" idx="6"/>
              <a:endCxn id="9" idx="2"/>
            </p:cNvCxnSpPr>
            <p:nvPr/>
          </p:nvCxnSpPr>
          <p:spPr>
            <a:xfrm>
              <a:off x="4982933" y="6449643"/>
              <a:ext cx="729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9" idx="6"/>
              <a:endCxn id="10" idx="2"/>
            </p:cNvCxnSpPr>
            <p:nvPr/>
          </p:nvCxnSpPr>
          <p:spPr>
            <a:xfrm>
              <a:off x="6106605" y="6449643"/>
              <a:ext cx="729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>
              <a:stCxn id="7" idx="0"/>
              <a:endCxn id="9" idx="0"/>
            </p:cNvCxnSpPr>
            <p:nvPr/>
          </p:nvCxnSpPr>
          <p:spPr>
            <a:xfrm rot="5400000" flipH="1" flipV="1">
              <a:off x="4785784" y="5128821"/>
              <a:ext cx="12700" cy="2247344"/>
            </a:xfrm>
            <a:prstGeom prst="curvedConnector3">
              <a:avLst>
                <a:gd name="adj1" fmla="val 1800000"/>
              </a:avLst>
            </a:prstGeom>
            <a:ln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2341290" y="6252493"/>
              <a:ext cx="394299" cy="39429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7" name="Oval 16"/>
            <p:cNvSpPr/>
            <p:nvPr/>
          </p:nvSpPr>
          <p:spPr>
            <a:xfrm>
              <a:off x="1210054" y="6252493"/>
              <a:ext cx="394299" cy="39429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8" name="Oval 17"/>
            <p:cNvSpPr/>
            <p:nvPr/>
          </p:nvSpPr>
          <p:spPr>
            <a:xfrm>
              <a:off x="7959650" y="6252493"/>
              <a:ext cx="394299" cy="39429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9" name="Oval 18"/>
            <p:cNvSpPr/>
            <p:nvPr/>
          </p:nvSpPr>
          <p:spPr>
            <a:xfrm>
              <a:off x="9083322" y="6252493"/>
              <a:ext cx="394299" cy="39429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20" name="Oval 19"/>
            <p:cNvSpPr/>
            <p:nvPr/>
          </p:nvSpPr>
          <p:spPr>
            <a:xfrm>
              <a:off x="10206996" y="6252493"/>
              <a:ext cx="394299" cy="39429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cxnSp>
          <p:nvCxnSpPr>
            <p:cNvPr id="21" name="Straight Arrow Connector 20"/>
            <p:cNvCxnSpPr>
              <a:stCxn id="10" idx="6"/>
              <a:endCxn id="18" idx="2"/>
            </p:cNvCxnSpPr>
            <p:nvPr/>
          </p:nvCxnSpPr>
          <p:spPr>
            <a:xfrm>
              <a:off x="7230277" y="6449643"/>
              <a:ext cx="729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8" idx="6"/>
              <a:endCxn id="19" idx="2"/>
            </p:cNvCxnSpPr>
            <p:nvPr/>
          </p:nvCxnSpPr>
          <p:spPr>
            <a:xfrm>
              <a:off x="8353949" y="6449643"/>
              <a:ext cx="729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9" idx="6"/>
              <a:endCxn id="20" idx="2"/>
            </p:cNvCxnSpPr>
            <p:nvPr/>
          </p:nvCxnSpPr>
          <p:spPr>
            <a:xfrm>
              <a:off x="9477621" y="6449643"/>
              <a:ext cx="72937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7" idx="6"/>
              <a:endCxn id="16" idx="2"/>
            </p:cNvCxnSpPr>
            <p:nvPr/>
          </p:nvCxnSpPr>
          <p:spPr>
            <a:xfrm>
              <a:off x="1604353" y="6449643"/>
              <a:ext cx="73693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6" idx="6"/>
              <a:endCxn id="7" idx="2"/>
            </p:cNvCxnSpPr>
            <p:nvPr/>
          </p:nvCxnSpPr>
          <p:spPr>
            <a:xfrm>
              <a:off x="2735589" y="6449643"/>
              <a:ext cx="729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1217618" y="6240395"/>
              <a:ext cx="394299" cy="39429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</p:spTree>
    <p:extLst>
      <p:ext uri="{BB962C8B-B14F-4D97-AF65-F5344CB8AC3E}">
        <p14:creationId xmlns:p14="http://schemas.microsoft.com/office/powerpoint/2010/main" val="709950558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>
                <a:latin typeface="+mn-lt"/>
              </a:rPr>
              <a:t>Heuristic: GA (VRP) Benchmark</a:t>
            </a:r>
            <a:endParaRPr lang="en-IE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B0A8-BF7F-4C56-8712-D40242EF49B5}" type="slidenum">
              <a:rPr lang="en-IE" smtClean="0"/>
              <a:pPr/>
              <a:t>37</a:t>
            </a:fld>
            <a:endParaRPr lang="en-I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10503"/>
            <a:ext cx="6122034" cy="4262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24151"/>
            <a:ext cx="5925177" cy="292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212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>
                <a:latin typeface="+mn-lt"/>
              </a:rPr>
              <a:t>Heuristic – GA-VRP x Benchmark set: E</a:t>
            </a:r>
            <a:endParaRPr lang="en-IE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B0A8-BF7F-4C56-8712-D40242EF49B5}" type="slidenum">
              <a:rPr lang="en-IE" smtClean="0"/>
              <a:pPr/>
              <a:t>38</a:t>
            </a:fld>
            <a:endParaRPr lang="en-IE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5943600" y="2214695"/>
            <a:ext cx="0" cy="412079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288220" y="1931042"/>
            <a:ext cx="2980744" cy="649412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IE" sz="2400" b="1" dirty="0" smtClean="0">
                <a:solidFill>
                  <a:srgbClr val="002060"/>
                </a:solidFill>
              </a:rPr>
              <a:t>GA Configurations</a:t>
            </a:r>
            <a:endParaRPr lang="en-IE" sz="1800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618237" y="1931042"/>
            <a:ext cx="2980744" cy="649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IE" sz="2400" b="1" dirty="0" smtClean="0">
                <a:solidFill>
                  <a:srgbClr val="002060"/>
                </a:solidFill>
              </a:rPr>
              <a:t>Benchmark Results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IE" sz="2400" b="1" dirty="0" smtClean="0">
                <a:solidFill>
                  <a:srgbClr val="002060"/>
                </a:solidFill>
              </a:rPr>
              <a:t>Set </a:t>
            </a:r>
            <a:endParaRPr lang="en-IE" sz="18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855" y="2451949"/>
            <a:ext cx="5577420" cy="38835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3" y="2637931"/>
            <a:ext cx="5717537" cy="266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17099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>
                <a:latin typeface="+mn-lt"/>
              </a:rPr>
              <a:t>Heuristic – GA-VRP x Benchmark set: E</a:t>
            </a:r>
            <a:endParaRPr lang="en-IE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B0A8-BF7F-4C56-8712-D40242EF49B5}" type="slidenum">
              <a:rPr lang="en-IE" smtClean="0"/>
              <a:pPr/>
              <a:t>39</a:t>
            </a:fld>
            <a:endParaRPr lang="en-IE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5943600" y="2214695"/>
            <a:ext cx="0" cy="412079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288220" y="1931042"/>
            <a:ext cx="2980744" cy="649412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IE" sz="2400" b="1" dirty="0" smtClean="0">
                <a:solidFill>
                  <a:srgbClr val="002060"/>
                </a:solidFill>
              </a:rPr>
              <a:t>GA Configurations</a:t>
            </a:r>
            <a:endParaRPr lang="en-IE" sz="1800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618237" y="1931042"/>
            <a:ext cx="2980744" cy="649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IE" sz="2400" b="1" dirty="0" smtClean="0">
                <a:solidFill>
                  <a:srgbClr val="002060"/>
                </a:solidFill>
              </a:rPr>
              <a:t>Benchmark Results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IE" sz="2400" b="1" dirty="0" smtClean="0">
                <a:solidFill>
                  <a:srgbClr val="002060"/>
                </a:solidFill>
              </a:rPr>
              <a:t> </a:t>
            </a:r>
            <a:endParaRPr lang="en-IE" sz="1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3" y="2637931"/>
            <a:ext cx="5717537" cy="26630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026" y="2637931"/>
            <a:ext cx="5765165" cy="284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57941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>
                <a:latin typeface="+mn-lt"/>
              </a:rPr>
              <a:t>Our Approach</a:t>
            </a:r>
            <a:endParaRPr lang="en-IE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552" y="1709685"/>
            <a:ext cx="10104896" cy="49214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E" sz="2400" b="1" dirty="0" smtClean="0"/>
              <a:t>Literature Review</a:t>
            </a:r>
          </a:p>
          <a:p>
            <a:pPr marL="0" indent="0">
              <a:buNone/>
            </a:pPr>
            <a:r>
              <a:rPr lang="en-IE" sz="2400" b="1" dirty="0"/>
              <a:t>Data Analysis </a:t>
            </a:r>
            <a:endParaRPr lang="en-IE" sz="2400" b="1" dirty="0" smtClean="0"/>
          </a:p>
          <a:p>
            <a:pPr marL="0" indent="0">
              <a:buNone/>
            </a:pPr>
            <a:r>
              <a:rPr lang="en-IE" sz="2400" b="1" dirty="0" smtClean="0"/>
              <a:t>Implement VRP and G-VRP Solving Algorithms</a:t>
            </a:r>
          </a:p>
          <a:p>
            <a:pPr lvl="1"/>
            <a:r>
              <a:rPr lang="en-IE" sz="1800" dirty="0" smtClean="0"/>
              <a:t>Population + Local </a:t>
            </a:r>
            <a:r>
              <a:rPr lang="en-IE" sz="1800" dirty="0"/>
              <a:t>Search </a:t>
            </a:r>
            <a:r>
              <a:rPr lang="en-IE" sz="1800" dirty="0" smtClean="0"/>
              <a:t>;</a:t>
            </a:r>
          </a:p>
          <a:p>
            <a:pPr lvl="1"/>
            <a:r>
              <a:rPr lang="en-IE" sz="1800" dirty="0" smtClean="0"/>
              <a:t>G-VRP - Fuel Emissions;</a:t>
            </a:r>
          </a:p>
          <a:p>
            <a:pPr marL="0" indent="0">
              <a:buNone/>
            </a:pPr>
            <a:r>
              <a:rPr lang="en-IE" sz="2400" b="1" dirty="0" smtClean="0"/>
              <a:t>Accuracy test on a </a:t>
            </a:r>
            <a:r>
              <a:rPr lang="en-IE" sz="2400" b="1" dirty="0"/>
              <a:t>b</a:t>
            </a:r>
            <a:r>
              <a:rPr lang="en-IE" sz="2400" b="1" dirty="0" smtClean="0"/>
              <a:t>enchmark database</a:t>
            </a:r>
          </a:p>
          <a:p>
            <a:pPr marL="0" indent="0">
              <a:buNone/>
            </a:pPr>
            <a:r>
              <a:rPr lang="en-IE" sz="2400" b="1" dirty="0" smtClean="0"/>
              <a:t>Apply the method on </a:t>
            </a:r>
            <a:r>
              <a:rPr lang="en-IE" sz="2400" b="1" dirty="0" err="1" smtClean="0"/>
              <a:t>Xpreso’s</a:t>
            </a:r>
            <a:r>
              <a:rPr lang="en-IE" sz="2400" b="1" dirty="0" smtClean="0"/>
              <a:t> database  </a:t>
            </a:r>
          </a:p>
          <a:p>
            <a:pPr lvl="1"/>
            <a:r>
              <a:rPr lang="en-IE" sz="1800" dirty="0" smtClean="0"/>
              <a:t>Estimate the </a:t>
            </a:r>
            <a:r>
              <a:rPr lang="en-IE" sz="1800" dirty="0"/>
              <a:t>t</a:t>
            </a:r>
            <a:r>
              <a:rPr lang="en-IE" sz="1800" dirty="0" smtClean="0"/>
              <a:t>ravel </a:t>
            </a:r>
            <a:r>
              <a:rPr lang="en-IE" sz="1800" dirty="0"/>
              <a:t>t</a:t>
            </a:r>
            <a:r>
              <a:rPr lang="en-IE" sz="1800" dirty="0" smtClean="0"/>
              <a:t>ime </a:t>
            </a:r>
            <a:r>
              <a:rPr lang="en-IE" sz="1800" dirty="0"/>
              <a:t>a</a:t>
            </a:r>
            <a:r>
              <a:rPr lang="en-IE" sz="1800" dirty="0" smtClean="0"/>
              <a:t>nd optimal </a:t>
            </a:r>
            <a:r>
              <a:rPr lang="en-IE" sz="1800" dirty="0"/>
              <a:t>r</a:t>
            </a:r>
            <a:r>
              <a:rPr lang="en-IE" sz="1800" dirty="0" smtClean="0"/>
              <a:t>oute </a:t>
            </a:r>
          </a:p>
          <a:p>
            <a:pPr lvl="1"/>
            <a:r>
              <a:rPr lang="en-IE" sz="1800" dirty="0" smtClean="0"/>
              <a:t>Routes Contain Between 50 To 120 Deliveries.</a:t>
            </a:r>
          </a:p>
          <a:p>
            <a:pPr marL="0" indent="0">
              <a:buNone/>
            </a:pPr>
            <a:r>
              <a:rPr lang="en-IE" sz="2400" b="1" dirty="0" smtClean="0"/>
              <a:t>Measurement/Comparison </a:t>
            </a:r>
            <a:r>
              <a:rPr lang="en-IE" sz="2400" b="1" dirty="0"/>
              <a:t>of the results</a:t>
            </a:r>
          </a:p>
          <a:p>
            <a:pPr marL="0" indent="0">
              <a:buNone/>
            </a:pPr>
            <a:r>
              <a:rPr lang="en-IE" sz="2400" b="1" dirty="0" smtClean="0"/>
              <a:t>Recommendation/Analysis</a:t>
            </a:r>
          </a:p>
          <a:p>
            <a:pPr marL="0" indent="0">
              <a:buNone/>
            </a:pPr>
            <a:endParaRPr lang="en-IE" sz="2000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IE" sz="1800" dirty="0" smtClean="0"/>
          </a:p>
          <a:p>
            <a:pPr marL="0" indent="0">
              <a:buNone/>
            </a:pPr>
            <a:endParaRPr lang="en-IE" sz="1800" dirty="0" smtClean="0"/>
          </a:p>
          <a:p>
            <a:pPr marL="0" indent="0">
              <a:buNone/>
            </a:pPr>
            <a:endParaRPr lang="en-IE" sz="1800" dirty="0"/>
          </a:p>
        </p:txBody>
      </p:sp>
      <p:cxnSp>
        <p:nvCxnSpPr>
          <p:cNvPr id="15" name="Straight Connector 14"/>
          <p:cNvCxnSpPr/>
          <p:nvPr/>
        </p:nvCxnSpPr>
        <p:spPr>
          <a:xfrm flipH="1" flipV="1">
            <a:off x="10501662" y="2133996"/>
            <a:ext cx="822157" cy="10988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7" idx="2"/>
          </p:cNvCxnSpPr>
          <p:nvPr/>
        </p:nvCxnSpPr>
        <p:spPr>
          <a:xfrm flipH="1" flipV="1">
            <a:off x="10349262" y="1821175"/>
            <a:ext cx="974558" cy="235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11323820" y="1684024"/>
            <a:ext cx="745120" cy="7451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latin typeface="BigNoodleTitling" panose="02000708030402040100" pitchFamily="2" charset="0"/>
            </a:endParaRPr>
          </a:p>
        </p:txBody>
      </p:sp>
      <p:cxnSp>
        <p:nvCxnSpPr>
          <p:cNvPr id="18" name="Straight Connector 17"/>
          <p:cNvCxnSpPr>
            <a:stCxn id="17" idx="4"/>
          </p:cNvCxnSpPr>
          <p:nvPr/>
        </p:nvCxnSpPr>
        <p:spPr>
          <a:xfrm flipH="1">
            <a:off x="11323820" y="2429144"/>
            <a:ext cx="372560" cy="8037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9905141" y="1431321"/>
            <a:ext cx="745120" cy="745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20" name="Oval 19"/>
          <p:cNvSpPr/>
          <p:nvPr/>
        </p:nvSpPr>
        <p:spPr>
          <a:xfrm>
            <a:off x="10951260" y="2896497"/>
            <a:ext cx="745120" cy="745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21" name="TextBox 20"/>
          <p:cNvSpPr txBox="1"/>
          <p:nvPr/>
        </p:nvSpPr>
        <p:spPr>
          <a:xfrm>
            <a:off x="11415455" y="1923434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b="1" dirty="0">
                <a:solidFill>
                  <a:srgbClr val="082348"/>
                </a:solidFill>
              </a:rPr>
              <a:t>G-VRP</a:t>
            </a:r>
            <a:endParaRPr lang="en-IE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B0A8-BF7F-4C56-8712-D40242EF49B5}" type="slidenum">
              <a:rPr lang="en-IE" smtClean="0"/>
              <a:pPr/>
              <a:t>4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3448495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4438650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488621" y="4291132"/>
            <a:ext cx="295275" cy="2952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7" name="Oval 26"/>
          <p:cNvSpPr/>
          <p:nvPr/>
        </p:nvSpPr>
        <p:spPr>
          <a:xfrm>
            <a:off x="3272517" y="4291132"/>
            <a:ext cx="295275" cy="2952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0" name="Oval 29"/>
          <p:cNvSpPr/>
          <p:nvPr/>
        </p:nvSpPr>
        <p:spPr>
          <a:xfrm>
            <a:off x="5056413" y="4291132"/>
            <a:ext cx="295275" cy="2952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3" name="Oval 32"/>
          <p:cNvSpPr/>
          <p:nvPr/>
        </p:nvSpPr>
        <p:spPr>
          <a:xfrm>
            <a:off x="6840309" y="4291132"/>
            <a:ext cx="295275" cy="2952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6" name="Oval 35"/>
          <p:cNvSpPr/>
          <p:nvPr/>
        </p:nvSpPr>
        <p:spPr>
          <a:xfrm>
            <a:off x="8624205" y="4291132"/>
            <a:ext cx="295275" cy="2952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9" name="Oval 38"/>
          <p:cNvSpPr/>
          <p:nvPr/>
        </p:nvSpPr>
        <p:spPr>
          <a:xfrm>
            <a:off x="10408101" y="4291132"/>
            <a:ext cx="295275" cy="2952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2" name="Content Placeholder 2"/>
          <p:cNvSpPr txBox="1">
            <a:spLocks/>
          </p:cNvSpPr>
          <p:nvPr/>
        </p:nvSpPr>
        <p:spPr>
          <a:xfrm>
            <a:off x="3101539" y="2222266"/>
            <a:ext cx="5988921" cy="1156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IE" sz="5400" b="1" dirty="0" smtClean="0"/>
              <a:t>Results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721" y="3047240"/>
            <a:ext cx="1276556" cy="95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53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>
                <a:latin typeface="+mn-lt"/>
              </a:rPr>
              <a:t>Results TSP - H430</a:t>
            </a:r>
            <a:endParaRPr lang="en-IE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B0A8-BF7F-4C56-8712-D40242EF49B5}" type="slidenum">
              <a:rPr lang="en-IE" smtClean="0"/>
              <a:pPr/>
              <a:t>41</a:t>
            </a:fld>
            <a:endParaRPr lang="en-IE" dirty="0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4220674"/>
              </p:ext>
            </p:extLst>
          </p:nvPr>
        </p:nvGraphicFramePr>
        <p:xfrm>
          <a:off x="1085848" y="1480457"/>
          <a:ext cx="4267203" cy="26169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0559692"/>
              </p:ext>
            </p:extLst>
          </p:nvPr>
        </p:nvGraphicFramePr>
        <p:xfrm>
          <a:off x="6534149" y="1563972"/>
          <a:ext cx="4529421" cy="25410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9253296"/>
              </p:ext>
            </p:extLst>
          </p:nvPr>
        </p:nvGraphicFramePr>
        <p:xfrm>
          <a:off x="1000128" y="4175524"/>
          <a:ext cx="4352923" cy="2734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4" name="Straight Connector 13"/>
          <p:cNvCxnSpPr/>
          <p:nvPr/>
        </p:nvCxnSpPr>
        <p:spPr>
          <a:xfrm>
            <a:off x="5943600" y="2214695"/>
            <a:ext cx="0" cy="412079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1249" y="4411790"/>
            <a:ext cx="4872322" cy="2330241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H="1">
            <a:off x="2085975" y="4175524"/>
            <a:ext cx="8020050" cy="448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39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>
                <a:latin typeface="+mn-lt"/>
              </a:rPr>
              <a:t>Results TSP – M200</a:t>
            </a:r>
            <a:endParaRPr lang="en-IE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B0A8-BF7F-4C56-8712-D40242EF49B5}" type="slidenum">
              <a:rPr lang="en-IE" smtClean="0"/>
              <a:pPr/>
              <a:t>42</a:t>
            </a:fld>
            <a:endParaRPr lang="en-IE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5943600" y="2214695"/>
            <a:ext cx="0" cy="412079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2085975" y="4175524"/>
            <a:ext cx="8020050" cy="448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3230938"/>
              </p:ext>
            </p:extLst>
          </p:nvPr>
        </p:nvGraphicFramePr>
        <p:xfrm>
          <a:off x="1059996" y="143231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8563575"/>
              </p:ext>
            </p:extLst>
          </p:nvPr>
        </p:nvGraphicFramePr>
        <p:xfrm>
          <a:off x="6353176" y="143231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0464415"/>
              </p:ext>
            </p:extLst>
          </p:nvPr>
        </p:nvGraphicFramePr>
        <p:xfrm>
          <a:off x="962025" y="417551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423537"/>
            <a:ext cx="5104327" cy="227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180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>
                <a:latin typeface="+mn-lt"/>
              </a:rPr>
              <a:t>Results TSP – M2631</a:t>
            </a:r>
            <a:endParaRPr lang="en-IE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B0A8-BF7F-4C56-8712-D40242EF49B5}" type="slidenum">
              <a:rPr lang="en-IE" smtClean="0"/>
              <a:pPr/>
              <a:t>43</a:t>
            </a:fld>
            <a:endParaRPr lang="en-IE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5943600" y="2214695"/>
            <a:ext cx="0" cy="412079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2085975" y="4175524"/>
            <a:ext cx="8020050" cy="448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4563408"/>
              </p:ext>
            </p:extLst>
          </p:nvPr>
        </p:nvGraphicFramePr>
        <p:xfrm>
          <a:off x="1025185" y="1513765"/>
          <a:ext cx="4651375" cy="2647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1433240"/>
              </p:ext>
            </p:extLst>
          </p:nvPr>
        </p:nvGraphicFramePr>
        <p:xfrm>
          <a:off x="6210641" y="1484081"/>
          <a:ext cx="4651375" cy="2663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20515"/>
              </p:ext>
            </p:extLst>
          </p:nvPr>
        </p:nvGraphicFramePr>
        <p:xfrm>
          <a:off x="1025184" y="4175524"/>
          <a:ext cx="4651375" cy="2647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0946" y="4447343"/>
            <a:ext cx="4971709" cy="225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4885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>
                <a:latin typeface="+mn-lt"/>
              </a:rPr>
              <a:t>Results TSP – K510</a:t>
            </a:r>
            <a:endParaRPr lang="en-IE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B0A8-BF7F-4C56-8712-D40242EF49B5}" type="slidenum">
              <a:rPr lang="en-IE" smtClean="0"/>
              <a:pPr/>
              <a:t>44</a:t>
            </a:fld>
            <a:endParaRPr lang="en-IE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5943600" y="2214695"/>
            <a:ext cx="0" cy="412079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2085975" y="4175524"/>
            <a:ext cx="8020050" cy="448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9987443"/>
              </p:ext>
            </p:extLst>
          </p:nvPr>
        </p:nvGraphicFramePr>
        <p:xfrm>
          <a:off x="838200" y="1518049"/>
          <a:ext cx="4651375" cy="2657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935053"/>
              </p:ext>
            </p:extLst>
          </p:nvPr>
        </p:nvGraphicFramePr>
        <p:xfrm>
          <a:off x="6169025" y="1534105"/>
          <a:ext cx="4651375" cy="2663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357546"/>
              </p:ext>
            </p:extLst>
          </p:nvPr>
        </p:nvGraphicFramePr>
        <p:xfrm>
          <a:off x="845570" y="4275090"/>
          <a:ext cx="4651375" cy="2647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9025" y="4411255"/>
            <a:ext cx="4972050" cy="237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821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>
                <a:latin typeface="+mn-lt"/>
              </a:rPr>
              <a:t>Results TSP – Percent Variance</a:t>
            </a:r>
            <a:endParaRPr lang="en-IE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B0A8-BF7F-4C56-8712-D40242EF49B5}" type="slidenum">
              <a:rPr lang="en-IE" smtClean="0"/>
              <a:pPr/>
              <a:t>45</a:t>
            </a:fld>
            <a:endParaRPr lang="en-IE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5943600" y="2214695"/>
            <a:ext cx="0" cy="412079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2085975" y="4175524"/>
            <a:ext cx="8020050" cy="448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88" y="1690687"/>
            <a:ext cx="5033886" cy="24156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263" y="1782316"/>
            <a:ext cx="5062536" cy="23341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987" y="4289771"/>
            <a:ext cx="5110087" cy="24925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263" y="4319831"/>
            <a:ext cx="5116505" cy="236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828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>
                <a:latin typeface="+mn-lt"/>
              </a:rPr>
              <a:t>Results TSP – Tour K510</a:t>
            </a:r>
            <a:endParaRPr lang="en-IE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B0A8-BF7F-4C56-8712-D40242EF49B5}" type="slidenum">
              <a:rPr lang="en-IE" smtClean="0"/>
              <a:pPr/>
              <a:t>46</a:t>
            </a:fld>
            <a:endParaRPr lang="en-IE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162" y="2328863"/>
            <a:ext cx="4488638" cy="45291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968" y="2332586"/>
            <a:ext cx="4426071" cy="4412739"/>
          </a:xfrm>
          <a:prstGeom prst="rect">
            <a:avLst/>
          </a:prstGeom>
        </p:spPr>
      </p:pic>
      <p:sp>
        <p:nvSpPr>
          <p:cNvPr id="16" name="Cloud 15"/>
          <p:cNvSpPr/>
          <p:nvPr/>
        </p:nvSpPr>
        <p:spPr>
          <a:xfrm>
            <a:off x="4078558" y="2628920"/>
            <a:ext cx="505828" cy="437064"/>
          </a:xfrm>
          <a:prstGeom prst="clou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4152382" y="2715559"/>
            <a:ext cx="460218" cy="277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CO</a:t>
            </a:r>
            <a:r>
              <a:rPr lang="en-GB" sz="1200" baseline="-25000" dirty="0" smtClean="0">
                <a:solidFill>
                  <a:schemeClr val="bg1"/>
                </a:solidFill>
              </a:rPr>
              <a:t>2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8" name="Cloud 17"/>
          <p:cNvSpPr/>
          <p:nvPr/>
        </p:nvSpPr>
        <p:spPr>
          <a:xfrm>
            <a:off x="1411558" y="2952770"/>
            <a:ext cx="505828" cy="437064"/>
          </a:xfrm>
          <a:prstGeom prst="clou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1485382" y="3039409"/>
            <a:ext cx="460218" cy="277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CO</a:t>
            </a:r>
            <a:r>
              <a:rPr lang="en-GB" sz="1200" baseline="-25000" dirty="0" smtClean="0">
                <a:solidFill>
                  <a:schemeClr val="bg1"/>
                </a:solidFill>
              </a:rPr>
              <a:t>2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20" name="Cloud 19"/>
          <p:cNvSpPr/>
          <p:nvPr/>
        </p:nvSpPr>
        <p:spPr>
          <a:xfrm>
            <a:off x="3659458" y="5581670"/>
            <a:ext cx="505828" cy="437064"/>
          </a:xfrm>
          <a:prstGeom prst="clou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3733282" y="5668309"/>
            <a:ext cx="460218" cy="277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CO</a:t>
            </a:r>
            <a:r>
              <a:rPr lang="en-GB" sz="1200" baseline="-25000" dirty="0" smtClean="0">
                <a:solidFill>
                  <a:schemeClr val="bg1"/>
                </a:solidFill>
              </a:rPr>
              <a:t>2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485382" y="1666085"/>
            <a:ext cx="2273491" cy="593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IE" b="1" dirty="0" smtClean="0"/>
              <a:t>Real Tour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7972735" y="1666085"/>
            <a:ext cx="2273491" cy="593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IE" b="1" dirty="0" smtClean="0"/>
              <a:t>Green Tour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5943600" y="2214695"/>
            <a:ext cx="0" cy="412079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ular Callout 25"/>
          <p:cNvSpPr/>
          <p:nvPr/>
        </p:nvSpPr>
        <p:spPr>
          <a:xfrm>
            <a:off x="3135610" y="2628920"/>
            <a:ext cx="888228" cy="323850"/>
          </a:xfrm>
          <a:prstGeom prst="wedgeRectCallout">
            <a:avLst>
              <a:gd name="adj1" fmla="val -53004"/>
              <a:gd name="adj2" fmla="val 6552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600" dirty="0" smtClean="0">
                <a:solidFill>
                  <a:sysClr val="windowText" lastClr="000000"/>
                </a:solidFill>
              </a:rPr>
              <a:t>Depot</a:t>
            </a:r>
            <a:endParaRPr lang="en-IE" sz="1600" dirty="0">
              <a:solidFill>
                <a:sysClr val="windowText" lastClr="000000"/>
              </a:solidFill>
            </a:endParaRPr>
          </a:p>
        </p:txBody>
      </p:sp>
      <p:sp>
        <p:nvSpPr>
          <p:cNvPr id="27" name="Rectangular Callout 26"/>
          <p:cNvSpPr/>
          <p:nvPr/>
        </p:nvSpPr>
        <p:spPr>
          <a:xfrm>
            <a:off x="9448800" y="2628920"/>
            <a:ext cx="888228" cy="353626"/>
          </a:xfrm>
          <a:prstGeom prst="wedgeRectCallout">
            <a:avLst>
              <a:gd name="adj1" fmla="val -46569"/>
              <a:gd name="adj2" fmla="val 7460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>
                <a:solidFill>
                  <a:sysClr val="windowText" lastClr="000000"/>
                </a:solidFill>
              </a:rPr>
              <a:t>Depot</a:t>
            </a:r>
            <a:endParaRPr lang="en-IE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067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>
                <a:latin typeface="+mn-lt"/>
              </a:rPr>
              <a:t>Results TSP vs VRP ( 2 drivers)</a:t>
            </a:r>
            <a:endParaRPr lang="en-IE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B0A8-BF7F-4C56-8712-D40242EF49B5}" type="slidenum">
              <a:rPr lang="en-IE" smtClean="0"/>
              <a:pPr/>
              <a:t>47</a:t>
            </a:fld>
            <a:endParaRPr lang="en-IE" dirty="0"/>
          </a:p>
        </p:txBody>
      </p:sp>
      <p:graphicFrame>
        <p:nvGraphicFramePr>
          <p:cNvPr id="25" name="Chart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5362784"/>
              </p:ext>
            </p:extLst>
          </p:nvPr>
        </p:nvGraphicFramePr>
        <p:xfrm>
          <a:off x="6384086" y="1516094"/>
          <a:ext cx="4598459" cy="26676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6" name="Chart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9438553"/>
              </p:ext>
            </p:extLst>
          </p:nvPr>
        </p:nvGraphicFramePr>
        <p:xfrm>
          <a:off x="904656" y="4220336"/>
          <a:ext cx="4598459" cy="26676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3982518"/>
              </p:ext>
            </p:extLst>
          </p:nvPr>
        </p:nvGraphicFramePr>
        <p:xfrm>
          <a:off x="989805" y="1516093"/>
          <a:ext cx="4598459" cy="26676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28" name="Straight Connector 27"/>
          <p:cNvCxnSpPr/>
          <p:nvPr/>
        </p:nvCxnSpPr>
        <p:spPr>
          <a:xfrm>
            <a:off x="5943600" y="2214695"/>
            <a:ext cx="0" cy="412079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2085975" y="4175524"/>
            <a:ext cx="8020050" cy="448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0542" y="4332821"/>
            <a:ext cx="5076825" cy="23147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120438" y="1690688"/>
            <a:ext cx="233362" cy="233362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Rectangle 10"/>
          <p:cNvSpPr/>
          <p:nvPr/>
        </p:nvSpPr>
        <p:spPr>
          <a:xfrm>
            <a:off x="11120438" y="2071688"/>
            <a:ext cx="233362" cy="233362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TextBox 5"/>
          <p:cNvSpPr txBox="1"/>
          <p:nvPr/>
        </p:nvSpPr>
        <p:spPr>
          <a:xfrm>
            <a:off x="11423031" y="2052638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 smtClean="0"/>
              <a:t>VRP</a:t>
            </a:r>
            <a:endParaRPr lang="en-IE" dirty="0"/>
          </a:p>
        </p:txBody>
      </p:sp>
      <p:sp>
        <p:nvSpPr>
          <p:cNvPr id="13" name="TextBox 12"/>
          <p:cNvSpPr txBox="1"/>
          <p:nvPr/>
        </p:nvSpPr>
        <p:spPr>
          <a:xfrm>
            <a:off x="11404331" y="1690688"/>
            <a:ext cx="520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 smtClean="0"/>
              <a:t>TSP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606268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>
                <a:latin typeface="+mn-lt"/>
              </a:rPr>
              <a:t>Tours TSP vs VRP (133 stops)</a:t>
            </a:r>
            <a:endParaRPr lang="en-IE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B0A8-BF7F-4C56-8712-D40242EF49B5}" type="slidenum">
              <a:rPr lang="en-IE" smtClean="0"/>
              <a:pPr/>
              <a:t>48</a:t>
            </a:fld>
            <a:endParaRPr lang="en-I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259195"/>
            <a:ext cx="3657600" cy="4304612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1644554" y="1687122"/>
            <a:ext cx="2273491" cy="593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IE" b="1" dirty="0" smtClean="0"/>
              <a:t>3TSPs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2280232"/>
            <a:ext cx="3848100" cy="4342856"/>
          </a:xfrm>
          <a:prstGeom prst="rect">
            <a:avLst/>
          </a:prstGeom>
        </p:spPr>
      </p:pic>
      <p:sp>
        <p:nvSpPr>
          <p:cNvPr id="31" name="Content Placeholder 2"/>
          <p:cNvSpPr txBox="1">
            <a:spLocks/>
          </p:cNvSpPr>
          <p:nvPr/>
        </p:nvSpPr>
        <p:spPr>
          <a:xfrm>
            <a:off x="7588154" y="1657757"/>
            <a:ext cx="3060796" cy="593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IE" b="1" dirty="0" smtClean="0"/>
              <a:t>VRP (2 drivers)</a:t>
            </a:r>
          </a:p>
        </p:txBody>
      </p:sp>
      <p:cxnSp>
        <p:nvCxnSpPr>
          <p:cNvPr id="32" name="Straight Connector 31"/>
          <p:cNvCxnSpPr/>
          <p:nvPr/>
        </p:nvCxnSpPr>
        <p:spPr>
          <a:xfrm>
            <a:off x="5943600" y="2214695"/>
            <a:ext cx="0" cy="412079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202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>
                <a:latin typeface="+mn-lt"/>
              </a:rPr>
              <a:t>Fuel Equivalence</a:t>
            </a:r>
            <a:endParaRPr lang="en-IE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B0A8-BF7F-4C56-8712-D40242EF49B5}" type="slidenum">
              <a:rPr lang="en-IE" smtClean="0"/>
              <a:pPr/>
              <a:t>49</a:t>
            </a:fld>
            <a:endParaRPr lang="en-I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222568" y="3125198"/>
                <a:ext cx="774686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𝐶𝑂</m:t>
                      </m:r>
                      <m:r>
                        <a:rPr lang="en-US" sz="2800" b="0" i="1" baseline="-25000" smtClean="0">
                          <a:latin typeface="Cambria Math" charset="0"/>
                        </a:rPr>
                        <m:t>2 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𝑝𝑒𝑟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𝐿𝑖𝑡𝑟𝑒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𝑜𝑓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𝐷𝑖𝑒𝑠𝑒𝑙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𝑏𝑢𝑟𝑛𝑒𝑑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𝐾𝑔</m:t>
                          </m:r>
                        </m:e>
                      </m:d>
                      <m:r>
                        <a:rPr lang="el-GR" sz="280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2.67 (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𝐾𝑔</m:t>
                      </m:r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568" y="3125198"/>
                <a:ext cx="7746864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9" name="Picture 7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33" y="4132296"/>
            <a:ext cx="2023533" cy="1987527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1360778" y="5002791"/>
            <a:ext cx="810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DIESEL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939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>
                <a:latin typeface="+mn-lt"/>
              </a:rPr>
              <a:t>Vehicle Routing Problem Timeline</a:t>
            </a:r>
            <a:endParaRPr lang="en-IE" dirty="0">
              <a:latin typeface="+mn-lt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928627" y="1475281"/>
            <a:ext cx="1056068" cy="1056068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accent1">
                <a:lumMod val="50000"/>
              </a:schemeClr>
            </a:solidFill>
          </a:ln>
          <a:effectLst>
            <a:outerShdw blurRad="1524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000" dirty="0" smtClean="0">
                <a:ln w="0">
                  <a:noFill/>
                </a:ln>
                <a:solidFill>
                  <a:prstClr val="black"/>
                </a:solidFill>
                <a:ea typeface="BigNoodleTitling" charset="0"/>
                <a:cs typeface="BigNoodleTitling" charset="0"/>
              </a:rPr>
              <a:t>1959</a:t>
            </a:r>
            <a:endParaRPr lang="en-IE" sz="2000" dirty="0">
              <a:solidFill>
                <a:schemeClr val="tx1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6004810" y="2202004"/>
            <a:ext cx="1263252" cy="1263252"/>
          </a:xfrm>
          <a:prstGeom prst="ellipse">
            <a:avLst/>
          </a:prstGeom>
          <a:solidFill>
            <a:schemeClr val="bg1"/>
          </a:solidFill>
          <a:ln w="120650">
            <a:solidFill>
              <a:schemeClr val="tx1"/>
            </a:solidFill>
          </a:ln>
          <a:effectLst>
            <a:outerShdw blurRad="1524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000" dirty="0" smtClean="0">
                <a:ln w="0">
                  <a:noFill/>
                </a:ln>
                <a:solidFill>
                  <a:schemeClr val="tx1"/>
                </a:solidFill>
                <a:ea typeface="BigNoodleTitling" charset="0"/>
                <a:cs typeface="BigNoodleTitling" charset="0"/>
              </a:rPr>
              <a:t>66-77</a:t>
            </a:r>
            <a:endParaRPr lang="en-IE" sz="2000" dirty="0">
              <a:ln w="0">
                <a:noFill/>
              </a:ln>
              <a:solidFill>
                <a:schemeClr val="tx1"/>
              </a:solidFill>
              <a:ea typeface="BigNoodleTitling" charset="0"/>
              <a:cs typeface="BigNoodleTitling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6667968" y="3251460"/>
            <a:ext cx="1556334" cy="1556334"/>
          </a:xfrm>
          <a:prstGeom prst="ellipse">
            <a:avLst/>
          </a:prstGeom>
          <a:solidFill>
            <a:schemeClr val="bg1"/>
          </a:solidFill>
          <a:ln w="152400">
            <a:solidFill>
              <a:schemeClr val="bg1">
                <a:lumMod val="50000"/>
              </a:schemeClr>
            </a:solidFill>
          </a:ln>
          <a:effectLst>
            <a:outerShdw blurRad="1524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400" dirty="0" smtClean="0">
                <a:ln w="0">
                  <a:noFill/>
                </a:ln>
                <a:solidFill>
                  <a:prstClr val="black"/>
                </a:solidFill>
                <a:ea typeface="BigNoodleTitling" charset="0"/>
                <a:cs typeface="BigNoodleTitling" charset="0"/>
              </a:rPr>
              <a:t>84-89</a:t>
            </a:r>
            <a:endParaRPr lang="en-IE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4912861" y="3914350"/>
            <a:ext cx="1944548" cy="1944548"/>
          </a:xfrm>
          <a:prstGeom prst="ellipse">
            <a:avLst/>
          </a:prstGeom>
          <a:solidFill>
            <a:schemeClr val="bg1"/>
          </a:solidFill>
          <a:ln w="196850">
            <a:solidFill>
              <a:srgbClr val="082348"/>
            </a:solidFill>
          </a:ln>
          <a:effectLst>
            <a:outerShdw blurRad="1524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3200" dirty="0" smtClean="0">
                <a:ln w="0">
                  <a:noFill/>
                </a:ln>
                <a:solidFill>
                  <a:prstClr val="black"/>
                </a:solidFill>
                <a:ea typeface="BigNoodleTitling" charset="0"/>
                <a:cs typeface="BigNoodleTitling" charset="0"/>
              </a:rPr>
              <a:t>95-06</a:t>
            </a:r>
            <a:endParaRPr lang="en-IE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2998442" y="4385377"/>
            <a:ext cx="1944548" cy="1944548"/>
          </a:xfrm>
          <a:prstGeom prst="ellipse">
            <a:avLst/>
          </a:prstGeom>
          <a:solidFill>
            <a:schemeClr val="bg1"/>
          </a:solidFill>
          <a:ln w="1968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524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3600" dirty="0" smtClean="0">
                <a:ln w="0">
                  <a:noFill/>
                </a:ln>
                <a:solidFill>
                  <a:prstClr val="black"/>
                </a:solidFill>
                <a:ea typeface="BigNoodleTitling" charset="0"/>
                <a:cs typeface="BigNoodleTitling" charset="0"/>
              </a:rPr>
              <a:t>2007+</a:t>
            </a:r>
            <a:endParaRPr lang="en-IE" sz="2000" dirty="0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8323202" y="3465256"/>
            <a:ext cx="726205" cy="235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078049" y="5471315"/>
            <a:ext cx="814685" cy="1773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2082018" y="1925750"/>
            <a:ext cx="2625593" cy="2762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9048956" y="3456145"/>
            <a:ext cx="2687" cy="17779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7839101" y="5506687"/>
            <a:ext cx="11629" cy="11625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2075344" y="3960906"/>
            <a:ext cx="1302" cy="15104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2076646" y="2202004"/>
            <a:ext cx="2686" cy="10545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214276" y="2227669"/>
            <a:ext cx="185686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dirty="0" smtClean="0"/>
              <a:t>DANTZIG AND RAMSER - CVRP</a:t>
            </a:r>
          </a:p>
          <a:p>
            <a:r>
              <a:rPr lang="en-IE" sz="1400" dirty="0" smtClean="0">
                <a:solidFill>
                  <a:schemeClr val="bg1">
                    <a:lumMod val="65000"/>
                  </a:schemeClr>
                </a:solidFill>
              </a:rPr>
              <a:t>Published The First VRP Model In  The Literature.</a:t>
            </a:r>
            <a:endParaRPr lang="en-IE" sz="1400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840" y="2305152"/>
            <a:ext cx="820837" cy="82083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405733" y="1675665"/>
            <a:ext cx="1831023" cy="2528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IE" sz="1600" dirty="0" smtClean="0"/>
              <a:t>TIME DEPENDENT VRP</a:t>
            </a:r>
          </a:p>
          <a:p>
            <a:pPr>
              <a:lnSpc>
                <a:spcPts val="1900"/>
              </a:lnSpc>
            </a:pPr>
            <a:r>
              <a:rPr lang="en-IE" sz="1400" dirty="0" smtClean="0">
                <a:solidFill>
                  <a:schemeClr val="bg1">
                    <a:lumMod val="65000"/>
                  </a:schemeClr>
                </a:solidFill>
              </a:rPr>
              <a:t>Cooke &amp; Halsey </a:t>
            </a:r>
            <a:r>
              <a:rPr lang="uk-UA" sz="1400" dirty="0" smtClean="0">
                <a:solidFill>
                  <a:schemeClr val="bg1">
                    <a:lumMod val="65000"/>
                  </a:schemeClr>
                </a:solidFill>
              </a:rPr>
              <a:t>’</a:t>
            </a:r>
            <a:r>
              <a:rPr lang="en-IE" sz="1400" dirty="0" smtClean="0">
                <a:solidFill>
                  <a:schemeClr val="bg1">
                    <a:lumMod val="65000"/>
                  </a:schemeClr>
                </a:solidFill>
              </a:rPr>
              <a:t>66</a:t>
            </a:r>
          </a:p>
          <a:p>
            <a:pPr>
              <a:lnSpc>
                <a:spcPts val="1900"/>
              </a:lnSpc>
            </a:pPr>
            <a:endParaRPr lang="en-IE" sz="1600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ts val="1900"/>
              </a:lnSpc>
            </a:pPr>
            <a:r>
              <a:rPr lang="en-IE" sz="1600" dirty="0" smtClean="0"/>
              <a:t>PERIODIC VRP</a:t>
            </a:r>
          </a:p>
          <a:p>
            <a:pPr>
              <a:lnSpc>
                <a:spcPts val="1900"/>
              </a:lnSpc>
            </a:pPr>
            <a:r>
              <a:rPr lang="en-IE" sz="1400" dirty="0" err="1" smtClean="0">
                <a:solidFill>
                  <a:schemeClr val="bg1">
                    <a:lumMod val="65000"/>
                  </a:schemeClr>
                </a:solidFill>
              </a:rPr>
              <a:t>Beltrami</a:t>
            </a:r>
            <a:r>
              <a:rPr lang="en-IE" sz="1400" dirty="0" smtClean="0">
                <a:solidFill>
                  <a:schemeClr val="bg1">
                    <a:lumMod val="65000"/>
                  </a:schemeClr>
                </a:solidFill>
              </a:rPr>
              <a:t> &amp; Boden ‘74</a:t>
            </a:r>
          </a:p>
          <a:p>
            <a:pPr>
              <a:lnSpc>
                <a:spcPts val="1900"/>
              </a:lnSpc>
            </a:pPr>
            <a:endParaRPr lang="en-IE" sz="1600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ts val="1900"/>
              </a:lnSpc>
            </a:pPr>
            <a:endParaRPr lang="en-IE" sz="1600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ts val="1900"/>
              </a:lnSpc>
            </a:pPr>
            <a:endParaRPr lang="en-IE" sz="1600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ts val="1900"/>
              </a:lnSpc>
            </a:pPr>
            <a:endParaRPr lang="en-IE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8313003" y="1895342"/>
            <a:ext cx="11901" cy="10685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299949" y="1649907"/>
            <a:ext cx="1761784" cy="1343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IE" sz="1600" dirty="0" smtClean="0"/>
              <a:t>MULTI DEPOT VRP &amp; STOCHASTIC VRP</a:t>
            </a:r>
          </a:p>
          <a:p>
            <a:pPr>
              <a:lnSpc>
                <a:spcPts val="1900"/>
              </a:lnSpc>
            </a:pPr>
            <a:r>
              <a:rPr lang="en-IE" sz="1400" dirty="0" smtClean="0">
                <a:solidFill>
                  <a:schemeClr val="bg1">
                    <a:lumMod val="65000"/>
                  </a:schemeClr>
                </a:solidFill>
              </a:rPr>
              <a:t>Tillman ‘69</a:t>
            </a:r>
          </a:p>
          <a:p>
            <a:endParaRPr lang="en-US" sz="1600" dirty="0"/>
          </a:p>
        </p:txBody>
      </p:sp>
      <p:sp>
        <p:nvSpPr>
          <p:cNvPr id="38" name="TextBox 37"/>
          <p:cNvSpPr txBox="1"/>
          <p:nvPr/>
        </p:nvSpPr>
        <p:spPr>
          <a:xfrm>
            <a:off x="9078157" y="3385716"/>
            <a:ext cx="2368989" cy="2041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IE" sz="1600" dirty="0" smtClean="0"/>
              <a:t>FLEET SIZE AND MIX VRP</a:t>
            </a:r>
          </a:p>
          <a:p>
            <a:pPr>
              <a:lnSpc>
                <a:spcPts val="1900"/>
              </a:lnSpc>
            </a:pPr>
            <a:r>
              <a:rPr lang="en-IE" sz="1400" dirty="0" smtClean="0">
                <a:solidFill>
                  <a:schemeClr val="bg1">
                    <a:lumMod val="65000"/>
                  </a:schemeClr>
                </a:solidFill>
              </a:rPr>
              <a:t>Golden, Assad &amp; Dahl </a:t>
            </a:r>
            <a:r>
              <a:rPr lang="uk-UA" sz="1400" dirty="0" smtClean="0">
                <a:solidFill>
                  <a:schemeClr val="bg1">
                    <a:lumMod val="65000"/>
                  </a:schemeClr>
                </a:solidFill>
              </a:rPr>
              <a:t>’</a:t>
            </a:r>
            <a:r>
              <a:rPr lang="en-IE" sz="1400" dirty="0" smtClean="0">
                <a:solidFill>
                  <a:schemeClr val="bg1">
                    <a:lumMod val="65000"/>
                  </a:schemeClr>
                </a:solidFill>
              </a:rPr>
              <a:t>84</a:t>
            </a:r>
          </a:p>
          <a:p>
            <a:pPr>
              <a:lnSpc>
                <a:spcPts val="1900"/>
              </a:lnSpc>
            </a:pPr>
            <a:endParaRPr lang="en-IE" sz="1600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ts val="1900"/>
              </a:lnSpc>
            </a:pPr>
            <a:r>
              <a:rPr lang="en-IE" sz="1600" dirty="0" smtClean="0"/>
              <a:t>GENERALISED VRP</a:t>
            </a:r>
          </a:p>
          <a:p>
            <a:pPr>
              <a:lnSpc>
                <a:spcPts val="1900"/>
              </a:lnSpc>
            </a:pPr>
            <a:r>
              <a:rPr lang="en-IE" sz="1400" dirty="0" err="1" smtClean="0">
                <a:solidFill>
                  <a:schemeClr val="bg1">
                    <a:lumMod val="65000"/>
                  </a:schemeClr>
                </a:solidFill>
              </a:rPr>
              <a:t>Tsiligirides</a:t>
            </a:r>
            <a:r>
              <a:rPr lang="en-IE" sz="1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uk-UA" sz="1400" dirty="0" smtClean="0">
                <a:solidFill>
                  <a:schemeClr val="bg1">
                    <a:lumMod val="65000"/>
                  </a:schemeClr>
                </a:solidFill>
              </a:rPr>
              <a:t>’</a:t>
            </a:r>
            <a:r>
              <a:rPr lang="en-IE" sz="1400" dirty="0" smtClean="0">
                <a:solidFill>
                  <a:schemeClr val="bg1">
                    <a:lumMod val="65000"/>
                  </a:schemeClr>
                </a:solidFill>
              </a:rPr>
              <a:t>84</a:t>
            </a:r>
          </a:p>
          <a:p>
            <a:pPr>
              <a:lnSpc>
                <a:spcPts val="1900"/>
              </a:lnSpc>
            </a:pPr>
            <a:endParaRPr lang="en-IE" sz="1600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ts val="1900"/>
              </a:lnSpc>
            </a:pPr>
            <a:r>
              <a:rPr lang="en-IE" sz="1600" dirty="0" smtClean="0"/>
              <a:t>SITE DEPENDENT VRP</a:t>
            </a:r>
          </a:p>
          <a:p>
            <a:pPr>
              <a:lnSpc>
                <a:spcPts val="1900"/>
              </a:lnSpc>
            </a:pPr>
            <a:r>
              <a:rPr lang="en-IE" sz="1400" dirty="0" smtClean="0">
                <a:solidFill>
                  <a:schemeClr val="bg1">
                    <a:lumMod val="65000"/>
                  </a:schemeClr>
                </a:solidFill>
              </a:rPr>
              <a:t>Nag </a:t>
            </a:r>
            <a:r>
              <a:rPr lang="uk-UA" sz="1400" dirty="0" smtClean="0">
                <a:solidFill>
                  <a:schemeClr val="bg1">
                    <a:lumMod val="65000"/>
                  </a:schemeClr>
                </a:solidFill>
              </a:rPr>
              <a:t>’</a:t>
            </a:r>
            <a:r>
              <a:rPr lang="en-IE" sz="1400" dirty="0" smtClean="0">
                <a:solidFill>
                  <a:schemeClr val="bg1">
                    <a:lumMod val="65000"/>
                  </a:schemeClr>
                </a:solidFill>
              </a:rPr>
              <a:t>86</a:t>
            </a:r>
            <a:endParaRPr lang="en-IE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>
            <a:off x="6857409" y="5471315"/>
            <a:ext cx="993321" cy="332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7268062" y="1897699"/>
            <a:ext cx="1062347" cy="4072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935462" y="5568976"/>
            <a:ext cx="1397411" cy="1069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IE" sz="1600" dirty="0" smtClean="0"/>
              <a:t>FUZZY VRP</a:t>
            </a:r>
          </a:p>
          <a:p>
            <a:pPr>
              <a:lnSpc>
                <a:spcPts val="1900"/>
              </a:lnSpc>
            </a:pPr>
            <a:r>
              <a:rPr lang="en-IE" sz="1400" dirty="0" smtClean="0">
                <a:solidFill>
                  <a:schemeClr val="bg1">
                    <a:lumMod val="65000"/>
                  </a:schemeClr>
                </a:solidFill>
              </a:rPr>
              <a:t>Cheng, Gen &amp; </a:t>
            </a:r>
            <a:r>
              <a:rPr lang="en-IE" sz="1400" dirty="0" err="1" smtClean="0">
                <a:solidFill>
                  <a:schemeClr val="bg1">
                    <a:lumMod val="65000"/>
                  </a:schemeClr>
                </a:solidFill>
              </a:rPr>
              <a:t>Tozawa</a:t>
            </a:r>
            <a:r>
              <a:rPr lang="en-IE" sz="1400" dirty="0" smtClean="0">
                <a:solidFill>
                  <a:schemeClr val="bg1">
                    <a:lumMod val="65000"/>
                  </a:schemeClr>
                </a:solidFill>
              </a:rPr>
              <a:t> ‘95</a:t>
            </a:r>
          </a:p>
          <a:p>
            <a:endParaRPr lang="en-US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9225908" y="5566975"/>
            <a:ext cx="1397411" cy="856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IE" sz="1600" dirty="0" smtClean="0"/>
              <a:t>OPEN VRP</a:t>
            </a:r>
          </a:p>
          <a:p>
            <a:pPr>
              <a:lnSpc>
                <a:spcPts val="1900"/>
              </a:lnSpc>
            </a:pPr>
            <a:r>
              <a:rPr lang="en-IE" sz="1400" dirty="0" smtClean="0">
                <a:solidFill>
                  <a:schemeClr val="bg1">
                    <a:lumMod val="65000"/>
                  </a:schemeClr>
                </a:solidFill>
              </a:rPr>
              <a:t>Powell‘00</a:t>
            </a:r>
          </a:p>
          <a:p>
            <a:endParaRPr lang="en-US" sz="1600" dirty="0"/>
          </a:p>
        </p:txBody>
      </p:sp>
      <p:sp>
        <p:nvSpPr>
          <p:cNvPr id="50" name="TextBox 49"/>
          <p:cNvSpPr txBox="1"/>
          <p:nvPr/>
        </p:nvSpPr>
        <p:spPr>
          <a:xfrm>
            <a:off x="10246660" y="5541217"/>
            <a:ext cx="1918105" cy="1313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IE" sz="1600" dirty="0" smtClean="0"/>
              <a:t>VRP WITH LOADING CONSTRAINTS</a:t>
            </a:r>
          </a:p>
          <a:p>
            <a:pPr>
              <a:lnSpc>
                <a:spcPts val="1900"/>
              </a:lnSpc>
            </a:pPr>
            <a:r>
              <a:rPr lang="en-IE" sz="1400" dirty="0" err="1" smtClean="0">
                <a:solidFill>
                  <a:schemeClr val="bg1">
                    <a:lumMod val="65000"/>
                  </a:schemeClr>
                </a:solidFill>
              </a:rPr>
              <a:t>Iori</a:t>
            </a:r>
            <a:r>
              <a:rPr lang="en-IE" sz="1400" dirty="0" smtClean="0">
                <a:solidFill>
                  <a:schemeClr val="bg1">
                    <a:lumMod val="65000"/>
                  </a:schemeClr>
                </a:solidFill>
              </a:rPr>
              <a:t>, Salazar-</a:t>
            </a:r>
            <a:r>
              <a:rPr lang="en-IE" sz="1400" dirty="0" err="1">
                <a:solidFill>
                  <a:schemeClr val="bg1">
                    <a:lumMod val="65000"/>
                  </a:schemeClr>
                </a:solidFill>
              </a:rPr>
              <a:t>G</a:t>
            </a:r>
            <a:r>
              <a:rPr lang="en-IE" sz="1400" dirty="0" err="1" smtClean="0">
                <a:solidFill>
                  <a:schemeClr val="bg1">
                    <a:lumMod val="65000"/>
                  </a:schemeClr>
                </a:solidFill>
              </a:rPr>
              <a:t>onz</a:t>
            </a:r>
            <a:r>
              <a:rPr lang="en-US" sz="1400" dirty="0" err="1" smtClean="0">
                <a:solidFill>
                  <a:schemeClr val="bg1">
                    <a:lumMod val="65000"/>
                  </a:schemeClr>
                </a:solidFill>
              </a:rPr>
              <a:t>ález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 &amp; Vigo </a:t>
            </a:r>
            <a:r>
              <a:rPr lang="en-IE" sz="1400" dirty="0" smtClean="0">
                <a:solidFill>
                  <a:schemeClr val="bg1">
                    <a:lumMod val="65000"/>
                  </a:schemeClr>
                </a:solidFill>
              </a:rPr>
              <a:t>‘03</a:t>
            </a:r>
          </a:p>
          <a:p>
            <a:endParaRPr lang="en-US" sz="1600" dirty="0"/>
          </a:p>
        </p:txBody>
      </p:sp>
      <p:sp>
        <p:nvSpPr>
          <p:cNvPr id="52" name="TextBox 51"/>
          <p:cNvSpPr txBox="1"/>
          <p:nvPr/>
        </p:nvSpPr>
        <p:spPr>
          <a:xfrm>
            <a:off x="217157" y="4058048"/>
            <a:ext cx="1862370" cy="2531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IE" sz="1600" dirty="0" smtClean="0"/>
              <a:t>GREEN VRP</a:t>
            </a:r>
          </a:p>
          <a:p>
            <a:pPr>
              <a:lnSpc>
                <a:spcPts val="1900"/>
              </a:lnSpc>
            </a:pPr>
            <a:r>
              <a:rPr lang="en-IE" sz="1400" dirty="0" err="1" smtClean="0">
                <a:solidFill>
                  <a:schemeClr val="bg1">
                    <a:lumMod val="65000"/>
                  </a:schemeClr>
                </a:solidFill>
              </a:rPr>
              <a:t>Sibihi</a:t>
            </a:r>
            <a:r>
              <a:rPr lang="en-IE" sz="1400" dirty="0" smtClean="0">
                <a:solidFill>
                  <a:schemeClr val="bg1">
                    <a:lumMod val="65000"/>
                  </a:schemeClr>
                </a:solidFill>
              </a:rPr>
              <a:t> &amp; </a:t>
            </a:r>
            <a:r>
              <a:rPr lang="en-IE" sz="1400" dirty="0" err="1" smtClean="0">
                <a:solidFill>
                  <a:schemeClr val="bg1">
                    <a:lumMod val="65000"/>
                  </a:schemeClr>
                </a:solidFill>
              </a:rPr>
              <a:t>Eglese</a:t>
            </a:r>
            <a:r>
              <a:rPr lang="en-IE" sz="1400" dirty="0" smtClean="0">
                <a:solidFill>
                  <a:schemeClr val="bg1">
                    <a:lumMod val="65000"/>
                  </a:schemeClr>
                </a:solidFill>
              </a:rPr>
              <a:t> ‘07</a:t>
            </a:r>
            <a:endParaRPr lang="en-IE" sz="1600" dirty="0" smtClean="0"/>
          </a:p>
          <a:p>
            <a:pPr>
              <a:lnSpc>
                <a:spcPts val="1900"/>
              </a:lnSpc>
            </a:pPr>
            <a:endParaRPr lang="en-IE" sz="1600" dirty="0" smtClean="0"/>
          </a:p>
          <a:p>
            <a:pPr>
              <a:lnSpc>
                <a:spcPts val="1900"/>
              </a:lnSpc>
            </a:pPr>
            <a:r>
              <a:rPr lang="en-IE" sz="1600" dirty="0" smtClean="0"/>
              <a:t>MULTI ECHELON VRP</a:t>
            </a:r>
          </a:p>
          <a:p>
            <a:pPr>
              <a:lnSpc>
                <a:spcPts val="1900"/>
              </a:lnSpc>
            </a:pPr>
            <a:r>
              <a:rPr lang="en-IE" sz="1400" dirty="0" err="1" smtClean="0">
                <a:solidFill>
                  <a:schemeClr val="bg1">
                    <a:lumMod val="65000"/>
                  </a:schemeClr>
                </a:solidFill>
              </a:rPr>
              <a:t>Perboli</a:t>
            </a:r>
            <a:r>
              <a:rPr lang="en-IE" sz="14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400" dirty="0" err="1" smtClean="0">
                <a:solidFill>
                  <a:schemeClr val="bg1">
                    <a:lumMod val="65000"/>
                  </a:schemeClr>
                </a:solidFill>
              </a:rPr>
              <a:t>Tadeei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 &amp; Vigo </a:t>
            </a:r>
            <a:r>
              <a:rPr lang="uk-UA" sz="1400" dirty="0" smtClean="0">
                <a:solidFill>
                  <a:schemeClr val="bg1">
                    <a:lumMod val="65000"/>
                  </a:schemeClr>
                </a:solidFill>
              </a:rPr>
              <a:t>’</a:t>
            </a:r>
            <a:r>
              <a:rPr lang="en-IE" sz="1400" dirty="0" smtClean="0">
                <a:solidFill>
                  <a:schemeClr val="bg1">
                    <a:lumMod val="65000"/>
                  </a:schemeClr>
                </a:solidFill>
              </a:rPr>
              <a:t>11</a:t>
            </a:r>
          </a:p>
          <a:p>
            <a:pPr>
              <a:lnSpc>
                <a:spcPts val="1900"/>
              </a:lnSpc>
            </a:pPr>
            <a:endParaRPr lang="en-IE" sz="1600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ts val="1900"/>
              </a:lnSpc>
            </a:pPr>
            <a:endParaRPr lang="en-IE" sz="160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B0A8-BF7F-4C56-8712-D40242EF49B5}" type="slidenum">
              <a:rPr lang="en-IE" smtClean="0"/>
              <a:pPr/>
              <a:t>5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52068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 animBg="1"/>
      <p:bldP spid="37" grpId="0" animBg="1"/>
      <p:bldP spid="40" grpId="0" animBg="1"/>
      <p:bldP spid="22" grpId="0"/>
      <p:bldP spid="13" grpId="0"/>
      <p:bldP spid="38" grpId="0"/>
      <p:bldP spid="47" grpId="0"/>
      <p:bldP spid="48" grpId="0"/>
      <p:bldP spid="50" grpId="0"/>
      <p:bldP spid="5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>
                <a:latin typeface="+mn-lt"/>
              </a:rPr>
              <a:t>Fuel Equivalence</a:t>
            </a:r>
            <a:endParaRPr lang="en-IE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B0A8-BF7F-4C56-8712-D40242EF49B5}" type="slidenum">
              <a:rPr lang="en-IE" smtClean="0"/>
              <a:pPr/>
              <a:t>50</a:t>
            </a:fld>
            <a:endParaRPr lang="en-IE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18" y="3859291"/>
            <a:ext cx="756000" cy="504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302" y="3859291"/>
            <a:ext cx="756000" cy="504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624" y="4853068"/>
            <a:ext cx="756000" cy="504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619" y="5864724"/>
            <a:ext cx="756000" cy="5040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02" y="4363291"/>
            <a:ext cx="756000" cy="504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302" y="4356313"/>
            <a:ext cx="756000" cy="504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341" y="4878054"/>
            <a:ext cx="756000" cy="504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341" y="3860433"/>
            <a:ext cx="756000" cy="5040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02" y="4878054"/>
            <a:ext cx="756000" cy="5040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302" y="5349823"/>
            <a:ext cx="756000" cy="5040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386" y="4355987"/>
            <a:ext cx="756000" cy="5040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475" y="3859291"/>
            <a:ext cx="756000" cy="5040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475" y="3858149"/>
            <a:ext cx="756000" cy="5040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378" y="4337163"/>
            <a:ext cx="756000" cy="5040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829" y="4878054"/>
            <a:ext cx="756000" cy="5040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302" y="5349823"/>
            <a:ext cx="756000" cy="5040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75" y="5361791"/>
            <a:ext cx="756000" cy="5040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894" y="5861336"/>
            <a:ext cx="756000" cy="5040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619" y="4878054"/>
            <a:ext cx="756000" cy="5040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356" y="5357068"/>
            <a:ext cx="756000" cy="5040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341" y="5861336"/>
            <a:ext cx="756000" cy="5040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02" y="5861336"/>
            <a:ext cx="756000" cy="5040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378" y="4355987"/>
            <a:ext cx="756000" cy="5040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356" y="5853823"/>
            <a:ext cx="756000" cy="5040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125" y="5357068"/>
            <a:ext cx="756000" cy="504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046963" y="494538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☓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447149" y="3939580"/>
            <a:ext cx="73449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mtClean="0"/>
              <a:t>5</a:t>
            </a:r>
          </a:p>
          <a:p>
            <a:pPr algn="ctr"/>
            <a:endParaRPr lang="en-GB" dirty="0" smtClean="0"/>
          </a:p>
          <a:p>
            <a:pPr algn="ctr"/>
            <a:r>
              <a:rPr lang="en-GB" dirty="0" smtClean="0"/>
              <a:t>DAY</a:t>
            </a:r>
          </a:p>
          <a:p>
            <a:pPr algn="ctr"/>
            <a:endParaRPr lang="en-GB" dirty="0" smtClean="0"/>
          </a:p>
          <a:p>
            <a:pPr algn="ctr"/>
            <a:r>
              <a:rPr lang="en-GB" dirty="0"/>
              <a:t>A</a:t>
            </a:r>
            <a:endParaRPr lang="en-GB" dirty="0" smtClean="0"/>
          </a:p>
          <a:p>
            <a:pPr algn="ctr"/>
            <a:endParaRPr lang="en-GB" dirty="0" smtClean="0"/>
          </a:p>
          <a:p>
            <a:pPr algn="ctr"/>
            <a:r>
              <a:rPr lang="en-GB" dirty="0" smtClean="0"/>
              <a:t>WEEK</a:t>
            </a:r>
            <a:endParaRPr lang="en-GB" dirty="0"/>
          </a:p>
        </p:txBody>
      </p:sp>
      <p:sp>
        <p:nvSpPr>
          <p:cNvPr id="71" name="TextBox 70"/>
          <p:cNvSpPr txBox="1"/>
          <p:nvPr/>
        </p:nvSpPr>
        <p:spPr>
          <a:xfrm>
            <a:off x="6271261" y="492209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☓</a:t>
            </a:r>
          </a:p>
        </p:txBody>
      </p:sp>
      <p:sp>
        <p:nvSpPr>
          <p:cNvPr id="72" name="Left Brace 71"/>
          <p:cNvSpPr/>
          <p:nvPr/>
        </p:nvSpPr>
        <p:spPr>
          <a:xfrm>
            <a:off x="807702" y="3726003"/>
            <a:ext cx="236516" cy="263182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TextBox 72"/>
          <p:cNvSpPr txBox="1"/>
          <p:nvPr/>
        </p:nvSpPr>
        <p:spPr>
          <a:xfrm>
            <a:off x="419496" y="484116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/>
              <a:t>20</a:t>
            </a:r>
            <a:endParaRPr lang="en-GB"/>
          </a:p>
        </p:txBody>
      </p:sp>
      <p:sp>
        <p:nvSpPr>
          <p:cNvPr id="74" name="TextBox 73"/>
          <p:cNvSpPr txBox="1"/>
          <p:nvPr/>
        </p:nvSpPr>
        <p:spPr>
          <a:xfrm>
            <a:off x="6842034" y="3939580"/>
            <a:ext cx="38985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mtClean="0"/>
              <a:t>4</a:t>
            </a:r>
          </a:p>
          <a:p>
            <a:pPr algn="ctr"/>
            <a:endParaRPr lang="en-GB" dirty="0" smtClean="0"/>
          </a:p>
          <a:p>
            <a:pPr algn="ctr"/>
            <a:r>
              <a:rPr lang="en-GB" dirty="0" smtClean="0"/>
              <a:t>W</a:t>
            </a:r>
          </a:p>
          <a:p>
            <a:pPr algn="ctr"/>
            <a:r>
              <a:rPr lang="en-GB" dirty="0" smtClean="0"/>
              <a:t>E</a:t>
            </a:r>
          </a:p>
          <a:p>
            <a:pPr algn="ctr"/>
            <a:r>
              <a:rPr lang="en-GB" dirty="0" smtClean="0"/>
              <a:t>E</a:t>
            </a:r>
          </a:p>
          <a:p>
            <a:pPr algn="ctr"/>
            <a:r>
              <a:rPr lang="en-GB" dirty="0" smtClean="0"/>
              <a:t>K</a:t>
            </a:r>
          </a:p>
          <a:p>
            <a:pPr algn="ctr"/>
            <a:r>
              <a:rPr lang="en-GB" dirty="0"/>
              <a:t>S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838200" y="1690688"/>
            <a:ext cx="705314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Assuming:</a:t>
            </a:r>
          </a:p>
          <a:p>
            <a:endParaRPr lang="en-GB" sz="2400" dirty="0" smtClean="0"/>
          </a:p>
          <a:p>
            <a:r>
              <a:rPr lang="en-GB" sz="2400" dirty="0" smtClean="0"/>
              <a:t>On Average 31 Kg </a:t>
            </a:r>
            <a:r>
              <a:rPr lang="en-GB" sz="2400" dirty="0" smtClean="0"/>
              <a:t>of CO</a:t>
            </a:r>
            <a:r>
              <a:rPr lang="en-GB" sz="2400" baseline="-25000" dirty="0" smtClean="0"/>
              <a:t>2</a:t>
            </a:r>
            <a:r>
              <a:rPr lang="en-GB" sz="2400" dirty="0" smtClean="0"/>
              <a:t> per route</a:t>
            </a:r>
            <a:r>
              <a:rPr lang="is-IS" sz="2400" dirty="0" smtClean="0"/>
              <a:t>…</a:t>
            </a:r>
            <a:endParaRPr lang="en-GB" sz="2400" dirty="0" smtClean="0"/>
          </a:p>
          <a:p>
            <a:r>
              <a:rPr lang="en-GB" sz="2400" dirty="0"/>
              <a:t>On Average </a:t>
            </a:r>
            <a:r>
              <a:rPr lang="en-GB" sz="2400" dirty="0" smtClean="0"/>
              <a:t>Savings around </a:t>
            </a:r>
            <a:r>
              <a:rPr lang="en-GB" sz="2400" dirty="0" smtClean="0"/>
              <a:t>30% </a:t>
            </a:r>
            <a:r>
              <a:rPr lang="en-GB" sz="2400" dirty="0" smtClean="0"/>
              <a:t>in terms of emissions</a:t>
            </a:r>
            <a:r>
              <a:rPr lang="is-IS" sz="2400" dirty="0" smtClean="0"/>
              <a:t>…</a:t>
            </a:r>
            <a:endParaRPr lang="en-GB" sz="2400" dirty="0" smtClean="0"/>
          </a:p>
          <a:p>
            <a:r>
              <a:rPr lang="en-GB" sz="2400" dirty="0" smtClean="0"/>
              <a:t>Diesel fuel price per litre: 1.22 € </a:t>
            </a:r>
            <a:r>
              <a:rPr lang="is-IS" sz="2400" dirty="0" smtClean="0"/>
              <a:t>….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687586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>
                <a:latin typeface="+mn-lt"/>
              </a:rPr>
              <a:t>Fuel Equivalence</a:t>
            </a:r>
            <a:endParaRPr lang="en-IE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B0A8-BF7F-4C56-8712-D40242EF49B5}" type="slidenum">
              <a:rPr lang="en-IE" smtClean="0"/>
              <a:pPr/>
              <a:t>51</a:t>
            </a:fld>
            <a:endParaRPr lang="en-IE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18" y="3859291"/>
            <a:ext cx="756000" cy="504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302" y="3859291"/>
            <a:ext cx="756000" cy="504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624" y="4853068"/>
            <a:ext cx="756000" cy="504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619" y="5864724"/>
            <a:ext cx="756000" cy="5040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02" y="4363291"/>
            <a:ext cx="756000" cy="504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302" y="4356313"/>
            <a:ext cx="756000" cy="504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341" y="4878054"/>
            <a:ext cx="756000" cy="504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341" y="3860433"/>
            <a:ext cx="756000" cy="5040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02" y="4878054"/>
            <a:ext cx="756000" cy="5040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302" y="5349823"/>
            <a:ext cx="756000" cy="5040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386" y="4355987"/>
            <a:ext cx="756000" cy="5040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475" y="3859291"/>
            <a:ext cx="756000" cy="5040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475" y="3858149"/>
            <a:ext cx="756000" cy="5040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378" y="4337163"/>
            <a:ext cx="756000" cy="5040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829" y="4878054"/>
            <a:ext cx="756000" cy="5040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302" y="5349823"/>
            <a:ext cx="756000" cy="5040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75" y="5361791"/>
            <a:ext cx="756000" cy="5040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894" y="5861336"/>
            <a:ext cx="756000" cy="5040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619" y="4878054"/>
            <a:ext cx="756000" cy="5040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356" y="5357068"/>
            <a:ext cx="756000" cy="5040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341" y="5861336"/>
            <a:ext cx="756000" cy="5040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02" y="5861336"/>
            <a:ext cx="756000" cy="5040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378" y="4355987"/>
            <a:ext cx="756000" cy="5040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356" y="5853823"/>
            <a:ext cx="756000" cy="5040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125" y="5357068"/>
            <a:ext cx="756000" cy="504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046963" y="494538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☓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447149" y="3939580"/>
            <a:ext cx="73449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mtClean="0"/>
              <a:t>5</a:t>
            </a:r>
          </a:p>
          <a:p>
            <a:pPr algn="ctr"/>
            <a:endParaRPr lang="en-GB" dirty="0" smtClean="0"/>
          </a:p>
          <a:p>
            <a:pPr algn="ctr"/>
            <a:r>
              <a:rPr lang="en-GB" dirty="0" smtClean="0"/>
              <a:t>DAY</a:t>
            </a:r>
          </a:p>
          <a:p>
            <a:pPr algn="ctr"/>
            <a:endParaRPr lang="en-GB" dirty="0" smtClean="0"/>
          </a:p>
          <a:p>
            <a:pPr algn="ctr"/>
            <a:r>
              <a:rPr lang="en-GB" dirty="0"/>
              <a:t>A</a:t>
            </a:r>
            <a:endParaRPr lang="en-GB" dirty="0" smtClean="0"/>
          </a:p>
          <a:p>
            <a:pPr algn="ctr"/>
            <a:endParaRPr lang="en-GB" dirty="0" smtClean="0"/>
          </a:p>
          <a:p>
            <a:pPr algn="ctr"/>
            <a:r>
              <a:rPr lang="en-GB" dirty="0" smtClean="0"/>
              <a:t>WEEK</a:t>
            </a:r>
            <a:endParaRPr lang="en-GB" dirty="0"/>
          </a:p>
        </p:txBody>
      </p:sp>
      <p:sp>
        <p:nvSpPr>
          <p:cNvPr id="71" name="TextBox 70"/>
          <p:cNvSpPr txBox="1"/>
          <p:nvPr/>
        </p:nvSpPr>
        <p:spPr>
          <a:xfrm>
            <a:off x="6271261" y="492209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☓</a:t>
            </a:r>
          </a:p>
        </p:txBody>
      </p:sp>
      <p:sp>
        <p:nvSpPr>
          <p:cNvPr id="72" name="Left Brace 71"/>
          <p:cNvSpPr/>
          <p:nvPr/>
        </p:nvSpPr>
        <p:spPr>
          <a:xfrm>
            <a:off x="807702" y="3726003"/>
            <a:ext cx="236516" cy="263182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TextBox 72"/>
          <p:cNvSpPr txBox="1"/>
          <p:nvPr/>
        </p:nvSpPr>
        <p:spPr>
          <a:xfrm>
            <a:off x="419496" y="484116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/>
              <a:t>20</a:t>
            </a:r>
            <a:endParaRPr lang="en-GB"/>
          </a:p>
        </p:txBody>
      </p:sp>
      <p:sp>
        <p:nvSpPr>
          <p:cNvPr id="74" name="TextBox 73"/>
          <p:cNvSpPr txBox="1"/>
          <p:nvPr/>
        </p:nvSpPr>
        <p:spPr>
          <a:xfrm>
            <a:off x="6842034" y="3939580"/>
            <a:ext cx="38985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mtClean="0"/>
              <a:t>4</a:t>
            </a:r>
          </a:p>
          <a:p>
            <a:pPr algn="ctr"/>
            <a:endParaRPr lang="en-GB" dirty="0" smtClean="0"/>
          </a:p>
          <a:p>
            <a:pPr algn="ctr"/>
            <a:r>
              <a:rPr lang="en-GB" dirty="0" smtClean="0"/>
              <a:t>W</a:t>
            </a:r>
          </a:p>
          <a:p>
            <a:pPr algn="ctr"/>
            <a:r>
              <a:rPr lang="en-GB" dirty="0" smtClean="0"/>
              <a:t>E</a:t>
            </a:r>
          </a:p>
          <a:p>
            <a:pPr algn="ctr"/>
            <a:r>
              <a:rPr lang="en-GB" dirty="0" smtClean="0"/>
              <a:t>E</a:t>
            </a:r>
          </a:p>
          <a:p>
            <a:pPr algn="ctr"/>
            <a:r>
              <a:rPr lang="en-GB" dirty="0" smtClean="0"/>
              <a:t>K</a:t>
            </a:r>
          </a:p>
          <a:p>
            <a:pPr algn="ctr"/>
            <a:r>
              <a:rPr lang="en-GB" dirty="0"/>
              <a:t>S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838200" y="1690688"/>
            <a:ext cx="711028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Assuming:</a:t>
            </a:r>
          </a:p>
          <a:p>
            <a:endParaRPr lang="en-GB" sz="2400" dirty="0" smtClean="0"/>
          </a:p>
          <a:p>
            <a:r>
              <a:rPr lang="en-GB" sz="2400" dirty="0"/>
              <a:t>On Average 31 Kg of CO</a:t>
            </a:r>
            <a:r>
              <a:rPr lang="en-GB" sz="2400" baseline="-25000" dirty="0"/>
              <a:t>2</a:t>
            </a:r>
            <a:r>
              <a:rPr lang="en-GB" sz="2400" dirty="0"/>
              <a:t> per route</a:t>
            </a:r>
            <a:r>
              <a:rPr lang="is-IS" sz="2400" dirty="0"/>
              <a:t>…</a:t>
            </a:r>
            <a:endParaRPr lang="en-GB" sz="2400" dirty="0"/>
          </a:p>
          <a:p>
            <a:r>
              <a:rPr lang="en-GB" sz="2400" dirty="0"/>
              <a:t>On Average Savings around 30% in terms of emissions</a:t>
            </a:r>
            <a:r>
              <a:rPr lang="is-IS" sz="2400" dirty="0"/>
              <a:t>…</a:t>
            </a:r>
            <a:endParaRPr lang="en-GB" sz="2400" dirty="0"/>
          </a:p>
          <a:p>
            <a:r>
              <a:rPr lang="en-GB" sz="2400" dirty="0" smtClean="0"/>
              <a:t>Diesel </a:t>
            </a:r>
            <a:r>
              <a:rPr lang="en-GB" sz="2400" dirty="0" smtClean="0"/>
              <a:t>fuel price per litre: 1.22 € </a:t>
            </a:r>
            <a:r>
              <a:rPr lang="is-IS" sz="2400" dirty="0" smtClean="0"/>
              <a:t>….</a:t>
            </a:r>
            <a:endParaRPr lang="en-GB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7372169" y="4931018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→</a:t>
            </a:r>
            <a:endParaRPr lang="en-GB" dirty="0"/>
          </a:p>
        </p:txBody>
      </p:sp>
      <p:sp>
        <p:nvSpPr>
          <p:cNvPr id="60" name="TextBox 59"/>
          <p:cNvSpPr txBox="1"/>
          <p:nvPr/>
        </p:nvSpPr>
        <p:spPr>
          <a:xfrm>
            <a:off x="7866824" y="4642913"/>
            <a:ext cx="12089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  1700</a:t>
            </a:r>
            <a:r>
              <a:rPr lang="en-GB" dirty="0" smtClean="0"/>
              <a:t>€</a:t>
            </a:r>
            <a:endParaRPr lang="en-US" dirty="0" smtClean="0"/>
          </a:p>
          <a:p>
            <a:pPr algn="ctr"/>
            <a:r>
              <a:rPr lang="en-US" dirty="0" smtClean="0"/>
              <a:t>Savings</a:t>
            </a:r>
          </a:p>
          <a:p>
            <a:pPr algn="ctr"/>
            <a:r>
              <a:rPr lang="en-US" dirty="0" smtClean="0"/>
              <a:t>Per Month</a:t>
            </a:r>
            <a:endParaRPr lang="en-GB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4545">
            <a:off x="13831487" y="945936"/>
            <a:ext cx="529612" cy="58473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4359">
            <a:off x="14540393" y="1711617"/>
            <a:ext cx="82587" cy="21593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4359">
            <a:off x="14412371" y="1477041"/>
            <a:ext cx="82587" cy="21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81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>
                <a:latin typeface="+mn-lt"/>
              </a:rPr>
              <a:t>Fuel Equivalence</a:t>
            </a:r>
            <a:endParaRPr lang="en-IE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B0A8-BF7F-4C56-8712-D40242EF49B5}" type="slidenum">
              <a:rPr lang="en-IE" smtClean="0"/>
              <a:pPr/>
              <a:t>52</a:t>
            </a:fld>
            <a:endParaRPr lang="en-IE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18" y="3859291"/>
            <a:ext cx="756000" cy="504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302" y="3859291"/>
            <a:ext cx="756000" cy="504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624" y="4853068"/>
            <a:ext cx="756000" cy="504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619" y="5864724"/>
            <a:ext cx="756000" cy="5040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02" y="4363291"/>
            <a:ext cx="756000" cy="504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302" y="4356313"/>
            <a:ext cx="756000" cy="504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341" y="4878054"/>
            <a:ext cx="756000" cy="504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341" y="3860433"/>
            <a:ext cx="756000" cy="5040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02" y="4878054"/>
            <a:ext cx="756000" cy="5040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302" y="5349823"/>
            <a:ext cx="756000" cy="5040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386" y="4355987"/>
            <a:ext cx="756000" cy="5040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475" y="3859291"/>
            <a:ext cx="756000" cy="5040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475" y="3858149"/>
            <a:ext cx="756000" cy="5040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378" y="4337163"/>
            <a:ext cx="756000" cy="5040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829" y="4878054"/>
            <a:ext cx="756000" cy="5040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302" y="5349823"/>
            <a:ext cx="756000" cy="5040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75" y="5361791"/>
            <a:ext cx="756000" cy="5040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894" y="5861336"/>
            <a:ext cx="756000" cy="5040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619" y="4878054"/>
            <a:ext cx="756000" cy="5040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356" y="5357068"/>
            <a:ext cx="756000" cy="5040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341" y="5861336"/>
            <a:ext cx="756000" cy="5040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02" y="5861336"/>
            <a:ext cx="756000" cy="5040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378" y="4355987"/>
            <a:ext cx="756000" cy="5040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356" y="5853823"/>
            <a:ext cx="756000" cy="5040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125" y="5357068"/>
            <a:ext cx="756000" cy="504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046963" y="494538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☓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447149" y="3939580"/>
            <a:ext cx="73449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mtClean="0"/>
              <a:t>5</a:t>
            </a:r>
          </a:p>
          <a:p>
            <a:pPr algn="ctr"/>
            <a:endParaRPr lang="en-GB" dirty="0" smtClean="0"/>
          </a:p>
          <a:p>
            <a:pPr algn="ctr"/>
            <a:r>
              <a:rPr lang="en-GB" dirty="0" smtClean="0"/>
              <a:t>DAY</a:t>
            </a:r>
          </a:p>
          <a:p>
            <a:pPr algn="ctr"/>
            <a:endParaRPr lang="en-GB" dirty="0" smtClean="0"/>
          </a:p>
          <a:p>
            <a:pPr algn="ctr"/>
            <a:r>
              <a:rPr lang="en-GB" dirty="0"/>
              <a:t>A</a:t>
            </a:r>
            <a:endParaRPr lang="en-GB" dirty="0" smtClean="0"/>
          </a:p>
          <a:p>
            <a:pPr algn="ctr"/>
            <a:endParaRPr lang="en-GB" dirty="0" smtClean="0"/>
          </a:p>
          <a:p>
            <a:pPr algn="ctr"/>
            <a:r>
              <a:rPr lang="en-GB" dirty="0" smtClean="0"/>
              <a:t>WEEK</a:t>
            </a:r>
            <a:endParaRPr lang="en-GB" dirty="0"/>
          </a:p>
        </p:txBody>
      </p:sp>
      <p:sp>
        <p:nvSpPr>
          <p:cNvPr id="71" name="TextBox 70"/>
          <p:cNvSpPr txBox="1"/>
          <p:nvPr/>
        </p:nvSpPr>
        <p:spPr>
          <a:xfrm>
            <a:off x="6271261" y="492209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☓</a:t>
            </a:r>
          </a:p>
        </p:txBody>
      </p:sp>
      <p:sp>
        <p:nvSpPr>
          <p:cNvPr id="72" name="Left Brace 71"/>
          <p:cNvSpPr/>
          <p:nvPr/>
        </p:nvSpPr>
        <p:spPr>
          <a:xfrm>
            <a:off x="807702" y="3726003"/>
            <a:ext cx="236516" cy="263182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TextBox 72"/>
          <p:cNvSpPr txBox="1"/>
          <p:nvPr/>
        </p:nvSpPr>
        <p:spPr>
          <a:xfrm>
            <a:off x="419496" y="484116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/>
              <a:t>20</a:t>
            </a:r>
            <a:endParaRPr lang="en-GB"/>
          </a:p>
        </p:txBody>
      </p:sp>
      <p:sp>
        <p:nvSpPr>
          <p:cNvPr id="74" name="TextBox 73"/>
          <p:cNvSpPr txBox="1"/>
          <p:nvPr/>
        </p:nvSpPr>
        <p:spPr>
          <a:xfrm>
            <a:off x="6842034" y="3939580"/>
            <a:ext cx="38985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mtClean="0"/>
              <a:t>4</a:t>
            </a:r>
          </a:p>
          <a:p>
            <a:pPr algn="ctr"/>
            <a:endParaRPr lang="en-GB" dirty="0" smtClean="0"/>
          </a:p>
          <a:p>
            <a:pPr algn="ctr"/>
            <a:r>
              <a:rPr lang="en-GB" dirty="0" smtClean="0"/>
              <a:t>W</a:t>
            </a:r>
          </a:p>
          <a:p>
            <a:pPr algn="ctr"/>
            <a:r>
              <a:rPr lang="en-GB" dirty="0" smtClean="0"/>
              <a:t>E</a:t>
            </a:r>
          </a:p>
          <a:p>
            <a:pPr algn="ctr"/>
            <a:r>
              <a:rPr lang="en-GB" dirty="0" smtClean="0"/>
              <a:t>E</a:t>
            </a:r>
          </a:p>
          <a:p>
            <a:pPr algn="ctr"/>
            <a:r>
              <a:rPr lang="en-GB" dirty="0" smtClean="0"/>
              <a:t>K</a:t>
            </a:r>
          </a:p>
          <a:p>
            <a:pPr algn="ctr"/>
            <a:r>
              <a:rPr lang="en-GB" dirty="0"/>
              <a:t>S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838200" y="1690688"/>
            <a:ext cx="711028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Assuming:</a:t>
            </a:r>
          </a:p>
          <a:p>
            <a:endParaRPr lang="en-GB" sz="2400" dirty="0" smtClean="0"/>
          </a:p>
          <a:p>
            <a:r>
              <a:rPr lang="en-GB" sz="2400" dirty="0"/>
              <a:t>On Average 31 Kg of CO</a:t>
            </a:r>
            <a:r>
              <a:rPr lang="en-GB" sz="2400" baseline="-25000" dirty="0"/>
              <a:t>2</a:t>
            </a:r>
            <a:r>
              <a:rPr lang="en-GB" sz="2400" dirty="0"/>
              <a:t> per route</a:t>
            </a:r>
            <a:r>
              <a:rPr lang="is-IS" sz="2400" dirty="0"/>
              <a:t>…</a:t>
            </a:r>
            <a:endParaRPr lang="en-GB" sz="2400" dirty="0"/>
          </a:p>
          <a:p>
            <a:r>
              <a:rPr lang="en-GB" sz="2400" dirty="0"/>
              <a:t>On Average Savings around 30% in terms of emissions</a:t>
            </a:r>
            <a:r>
              <a:rPr lang="is-IS" sz="2400" dirty="0"/>
              <a:t>…</a:t>
            </a:r>
            <a:endParaRPr lang="en-GB" sz="2400" dirty="0"/>
          </a:p>
          <a:p>
            <a:r>
              <a:rPr lang="en-GB" sz="2400" dirty="0" smtClean="0"/>
              <a:t>Diesel </a:t>
            </a:r>
            <a:r>
              <a:rPr lang="en-GB" sz="2400" dirty="0" smtClean="0"/>
              <a:t>fuel price per litre: 1.22 € </a:t>
            </a:r>
            <a:r>
              <a:rPr lang="is-IS" sz="2400" dirty="0" smtClean="0"/>
              <a:t>….</a:t>
            </a:r>
            <a:endParaRPr lang="en-GB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7372169" y="4931018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→</a:t>
            </a:r>
            <a:endParaRPr lang="en-GB" dirty="0"/>
          </a:p>
        </p:txBody>
      </p:sp>
      <p:sp>
        <p:nvSpPr>
          <p:cNvPr id="60" name="TextBox 59"/>
          <p:cNvSpPr txBox="1"/>
          <p:nvPr/>
        </p:nvSpPr>
        <p:spPr>
          <a:xfrm>
            <a:off x="7866824" y="4642913"/>
            <a:ext cx="12089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  1700</a:t>
            </a:r>
            <a:r>
              <a:rPr lang="en-GB" dirty="0" smtClean="0"/>
              <a:t>€</a:t>
            </a:r>
            <a:endParaRPr lang="en-US" dirty="0" smtClean="0"/>
          </a:p>
          <a:p>
            <a:pPr algn="ctr"/>
            <a:r>
              <a:rPr lang="en-US" dirty="0" smtClean="0"/>
              <a:t>Savings</a:t>
            </a:r>
          </a:p>
          <a:p>
            <a:pPr algn="ctr"/>
            <a:r>
              <a:rPr lang="en-US" dirty="0" smtClean="0"/>
              <a:t>Per Month</a:t>
            </a:r>
            <a:endParaRPr lang="en-GB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4545">
            <a:off x="9283622" y="3186399"/>
            <a:ext cx="1362624" cy="1504435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4359">
            <a:off x="10767174" y="4091249"/>
            <a:ext cx="212485" cy="555561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4359">
            <a:off x="10639152" y="3856673"/>
            <a:ext cx="212485" cy="555561"/>
          </a:xfrm>
          <a:prstGeom prst="rect">
            <a:avLst/>
          </a:prstGeom>
        </p:spPr>
      </p:pic>
      <p:sp>
        <p:nvSpPr>
          <p:cNvPr id="66" name="Cloud 65"/>
          <p:cNvSpPr/>
          <p:nvPr/>
        </p:nvSpPr>
        <p:spPr>
          <a:xfrm>
            <a:off x="12987440" y="3635346"/>
            <a:ext cx="897466" cy="597987"/>
          </a:xfrm>
          <a:prstGeom prst="clou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/>
          <p:cNvSpPr txBox="1"/>
          <p:nvPr/>
        </p:nvSpPr>
        <p:spPr>
          <a:xfrm>
            <a:off x="13167638" y="3749673"/>
            <a:ext cx="537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CO</a:t>
            </a:r>
            <a:r>
              <a:rPr lang="en-GB" baseline="-25000" dirty="0" smtClean="0">
                <a:solidFill>
                  <a:schemeClr val="bg1"/>
                </a:solidFill>
              </a:rPr>
              <a:t>2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8" name="Cloud 67"/>
          <p:cNvSpPr/>
          <p:nvPr/>
        </p:nvSpPr>
        <p:spPr>
          <a:xfrm>
            <a:off x="5732912" y="-2316081"/>
            <a:ext cx="897466" cy="597987"/>
          </a:xfrm>
          <a:prstGeom prst="clou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TextBox 68"/>
          <p:cNvSpPr txBox="1"/>
          <p:nvPr/>
        </p:nvSpPr>
        <p:spPr>
          <a:xfrm>
            <a:off x="5913110" y="-2201754"/>
            <a:ext cx="537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CO</a:t>
            </a:r>
            <a:r>
              <a:rPr lang="en-GB" baseline="-25000" dirty="0" smtClean="0">
                <a:solidFill>
                  <a:schemeClr val="bg1"/>
                </a:solidFill>
              </a:rPr>
              <a:t>2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0" name="Cloud 69"/>
          <p:cNvSpPr/>
          <p:nvPr/>
        </p:nvSpPr>
        <p:spPr>
          <a:xfrm>
            <a:off x="9081990" y="8615006"/>
            <a:ext cx="897466" cy="597987"/>
          </a:xfrm>
          <a:prstGeom prst="clou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TextBox 74"/>
          <p:cNvSpPr txBox="1"/>
          <p:nvPr/>
        </p:nvSpPr>
        <p:spPr>
          <a:xfrm>
            <a:off x="9262188" y="8729333"/>
            <a:ext cx="537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CO</a:t>
            </a:r>
            <a:r>
              <a:rPr lang="en-GB" baseline="-25000" dirty="0" smtClean="0">
                <a:solidFill>
                  <a:schemeClr val="bg1"/>
                </a:solidFill>
              </a:rPr>
              <a:t>2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633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>
                <a:latin typeface="+mn-lt"/>
              </a:rPr>
              <a:t>Fuel Equivalence</a:t>
            </a:r>
            <a:endParaRPr lang="en-IE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B0A8-BF7F-4C56-8712-D40242EF49B5}" type="slidenum">
              <a:rPr lang="en-IE" smtClean="0"/>
              <a:pPr/>
              <a:t>53</a:t>
            </a:fld>
            <a:endParaRPr lang="en-IE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695037"/>
            <a:ext cx="9758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s-IS" sz="2400" dirty="0" smtClean="0"/>
          </a:p>
          <a:p>
            <a:r>
              <a:rPr lang="is-IS" sz="2400" dirty="0" smtClean="0"/>
              <a:t>Please consider the large scale impact of emissions based route </a:t>
            </a:r>
            <a:r>
              <a:rPr lang="is-IS" sz="2400" dirty="0" smtClean="0"/>
              <a:t>optimisation</a:t>
            </a:r>
            <a:endParaRPr lang="en-GB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95366"/>
            <a:ext cx="2887133" cy="2921233"/>
          </a:xfrm>
          <a:prstGeom prst="rect">
            <a:avLst/>
          </a:prstGeom>
        </p:spPr>
      </p:pic>
      <p:sp>
        <p:nvSpPr>
          <p:cNvPr id="8" name="Cloud 7"/>
          <p:cNvSpPr/>
          <p:nvPr/>
        </p:nvSpPr>
        <p:spPr>
          <a:xfrm>
            <a:off x="1857870" y="4674320"/>
            <a:ext cx="897466" cy="597987"/>
          </a:xfrm>
          <a:prstGeom prst="clou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2038068" y="4788647"/>
            <a:ext cx="537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CO</a:t>
            </a:r>
            <a:r>
              <a:rPr lang="en-GB" baseline="-25000" dirty="0" smtClean="0">
                <a:solidFill>
                  <a:schemeClr val="bg1"/>
                </a:solidFill>
              </a:rPr>
              <a:t>2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0" name="Cloud 59"/>
          <p:cNvSpPr/>
          <p:nvPr/>
        </p:nvSpPr>
        <p:spPr>
          <a:xfrm>
            <a:off x="1320800" y="3635346"/>
            <a:ext cx="897466" cy="597987"/>
          </a:xfrm>
          <a:prstGeom prst="clou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TextBox 62"/>
          <p:cNvSpPr txBox="1"/>
          <p:nvPr/>
        </p:nvSpPr>
        <p:spPr>
          <a:xfrm>
            <a:off x="1500998" y="3749673"/>
            <a:ext cx="537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CO</a:t>
            </a:r>
            <a:r>
              <a:rPr lang="en-GB" baseline="-25000" dirty="0" smtClean="0">
                <a:solidFill>
                  <a:schemeClr val="bg1"/>
                </a:solidFill>
              </a:rPr>
              <a:t>2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4" name="Cloud 63"/>
          <p:cNvSpPr/>
          <p:nvPr/>
        </p:nvSpPr>
        <p:spPr>
          <a:xfrm>
            <a:off x="2452298" y="3829325"/>
            <a:ext cx="897466" cy="597987"/>
          </a:xfrm>
          <a:prstGeom prst="clou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TextBox 64"/>
          <p:cNvSpPr txBox="1"/>
          <p:nvPr/>
        </p:nvSpPr>
        <p:spPr>
          <a:xfrm>
            <a:off x="2632496" y="3943652"/>
            <a:ext cx="537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CO</a:t>
            </a:r>
            <a:r>
              <a:rPr lang="en-GB" baseline="-25000" dirty="0" smtClean="0">
                <a:solidFill>
                  <a:schemeClr val="bg1"/>
                </a:solidFill>
              </a:rPr>
              <a:t>2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5683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>
                <a:latin typeface="+mn-lt"/>
              </a:rPr>
              <a:t>Fuel Equivalence</a:t>
            </a:r>
            <a:endParaRPr lang="en-IE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B0A8-BF7F-4C56-8712-D40242EF49B5}" type="slidenum">
              <a:rPr lang="en-IE" smtClean="0"/>
              <a:pPr/>
              <a:t>54</a:t>
            </a:fld>
            <a:endParaRPr lang="en-IE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695037"/>
            <a:ext cx="97361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s-IS" sz="2400" dirty="0"/>
          </a:p>
          <a:p>
            <a:r>
              <a:rPr lang="is-IS" sz="2400" dirty="0"/>
              <a:t>P</a:t>
            </a:r>
            <a:r>
              <a:rPr lang="is-IS" sz="2400" dirty="0" smtClean="0"/>
              <a:t>lease consider the large scale impact of emissions based route </a:t>
            </a:r>
            <a:r>
              <a:rPr lang="is-IS" sz="2400" dirty="0"/>
              <a:t>optimisation</a:t>
            </a:r>
            <a:endParaRPr lang="en-GB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95366"/>
            <a:ext cx="2887133" cy="2921233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3742266" y="3755817"/>
            <a:ext cx="72545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The example just mentioned would allow savings around</a:t>
            </a:r>
          </a:p>
          <a:p>
            <a:endParaRPr lang="en-GB" sz="2400" dirty="0" smtClean="0"/>
          </a:p>
          <a:p>
            <a:r>
              <a:rPr lang="en-GB" sz="2400" dirty="0" smtClean="0"/>
              <a:t>1390 Kg </a:t>
            </a:r>
            <a:r>
              <a:rPr lang="en-GB" sz="2400" dirty="0" smtClean="0"/>
              <a:t>of CO</a:t>
            </a:r>
            <a:r>
              <a:rPr lang="en-GB" sz="2400" baseline="-25000" dirty="0" smtClean="0"/>
              <a:t>2 </a:t>
            </a:r>
            <a:r>
              <a:rPr lang="en-GB" sz="2400" dirty="0" smtClean="0"/>
              <a:t>(each month) for a small fleet</a:t>
            </a:r>
            <a:endParaRPr lang="en-GB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2869730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4438650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488621" y="4291132"/>
            <a:ext cx="295275" cy="2952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7" name="Oval 26"/>
          <p:cNvSpPr/>
          <p:nvPr/>
        </p:nvSpPr>
        <p:spPr>
          <a:xfrm>
            <a:off x="3272517" y="4291132"/>
            <a:ext cx="295275" cy="2952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0" name="Oval 29"/>
          <p:cNvSpPr/>
          <p:nvPr/>
        </p:nvSpPr>
        <p:spPr>
          <a:xfrm>
            <a:off x="5056413" y="4291132"/>
            <a:ext cx="295275" cy="2952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3" name="Oval 32"/>
          <p:cNvSpPr/>
          <p:nvPr/>
        </p:nvSpPr>
        <p:spPr>
          <a:xfrm>
            <a:off x="6840309" y="4291132"/>
            <a:ext cx="295275" cy="2952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6" name="Oval 35"/>
          <p:cNvSpPr/>
          <p:nvPr/>
        </p:nvSpPr>
        <p:spPr>
          <a:xfrm>
            <a:off x="8624205" y="4291132"/>
            <a:ext cx="295275" cy="2952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9" name="Oval 38"/>
          <p:cNvSpPr/>
          <p:nvPr/>
        </p:nvSpPr>
        <p:spPr>
          <a:xfrm>
            <a:off x="10408101" y="4291132"/>
            <a:ext cx="295275" cy="2952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2" name="Content Placeholder 2"/>
          <p:cNvSpPr txBox="1">
            <a:spLocks/>
          </p:cNvSpPr>
          <p:nvPr/>
        </p:nvSpPr>
        <p:spPr>
          <a:xfrm>
            <a:off x="3101539" y="2222266"/>
            <a:ext cx="5988921" cy="1156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IE" sz="5400" b="1" dirty="0" smtClean="0"/>
              <a:t>Conclusion</a:t>
            </a:r>
          </a:p>
        </p:txBody>
      </p:sp>
      <p:pic>
        <p:nvPicPr>
          <p:cNvPr id="8194" name="Picture 2" descr="Image result for tre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810" y="2983760"/>
            <a:ext cx="1084378" cy="108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07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>
                <a:latin typeface="+mn-lt"/>
              </a:rPr>
              <a:t>Recommendation and Analysis</a:t>
            </a:r>
            <a:endParaRPr lang="en-IE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B0A8-BF7F-4C56-8712-D40242EF49B5}" type="slidenum">
              <a:rPr lang="en-IE" smtClean="0"/>
              <a:pPr/>
              <a:t>56</a:t>
            </a:fld>
            <a:endParaRPr lang="en-IE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IE" sz="2000" b="1" dirty="0" smtClean="0">
                <a:solidFill>
                  <a:srgbClr val="082348"/>
                </a:solidFill>
              </a:rPr>
              <a:t>Conclusions</a:t>
            </a:r>
            <a:endParaRPr lang="en-IE" sz="2000" b="1" dirty="0">
              <a:solidFill>
                <a:srgbClr val="082348"/>
              </a:solidFill>
            </a:endParaRPr>
          </a:p>
          <a:p>
            <a:pPr lvl="1"/>
            <a:r>
              <a:rPr lang="en-IE" sz="2000" i="1" dirty="0" smtClean="0">
                <a:solidFill>
                  <a:srgbClr val="082348"/>
                </a:solidFill>
              </a:rPr>
              <a:t>Solutions depend more on </a:t>
            </a:r>
            <a:r>
              <a:rPr lang="en-IE" sz="2000" i="1" dirty="0">
                <a:solidFill>
                  <a:srgbClr val="082348"/>
                </a:solidFill>
              </a:rPr>
              <a:t>the Emission </a:t>
            </a:r>
            <a:r>
              <a:rPr lang="en-IE" sz="2000" i="1" dirty="0" smtClean="0">
                <a:solidFill>
                  <a:srgbClr val="082348"/>
                </a:solidFill>
              </a:rPr>
              <a:t>Model (EM) used;</a:t>
            </a:r>
          </a:p>
          <a:p>
            <a:pPr lvl="1"/>
            <a:r>
              <a:rPr lang="en-IE" sz="2000" i="1" dirty="0" smtClean="0">
                <a:solidFill>
                  <a:srgbClr val="082348"/>
                </a:solidFill>
              </a:rPr>
              <a:t>Good Emissions TSP tours can increase road distance while  they reduce the amount of CO2 emissions;</a:t>
            </a:r>
          </a:p>
          <a:p>
            <a:pPr lvl="1"/>
            <a:r>
              <a:rPr lang="en-IE" sz="2000" i="1" dirty="0" smtClean="0">
                <a:solidFill>
                  <a:srgbClr val="082348"/>
                </a:solidFill>
              </a:rPr>
              <a:t>The savings in CO2 emissions can lead to reduced fuel costs for delivery companies;</a:t>
            </a:r>
          </a:p>
          <a:p>
            <a:pPr lvl="1"/>
            <a:r>
              <a:rPr lang="en-IE" sz="2000" i="1" dirty="0" smtClean="0">
                <a:solidFill>
                  <a:srgbClr val="082348"/>
                </a:solidFill>
              </a:rPr>
              <a:t>VRP solutions (even suboptimal) can improve TSP tours  (distance and CO2 emissions);</a:t>
            </a:r>
          </a:p>
          <a:p>
            <a:pPr lvl="1"/>
            <a:r>
              <a:rPr lang="en-IE" sz="2000" i="1" dirty="0" smtClean="0">
                <a:solidFill>
                  <a:srgbClr val="082348"/>
                </a:solidFill>
              </a:rPr>
              <a:t>Competitive advantage can be achieved, by the usage of EM in route optimisation;</a:t>
            </a:r>
          </a:p>
          <a:p>
            <a:pPr marL="457200" lvl="1" indent="0">
              <a:buNone/>
            </a:pPr>
            <a:endParaRPr lang="en-IE" sz="1600" i="1" dirty="0" smtClean="0">
              <a:solidFill>
                <a:srgbClr val="082348"/>
              </a:solidFill>
            </a:endParaRPr>
          </a:p>
          <a:p>
            <a:pPr marL="0" indent="0">
              <a:buNone/>
            </a:pPr>
            <a:r>
              <a:rPr lang="en-IE" sz="2000" b="1" dirty="0" smtClean="0">
                <a:solidFill>
                  <a:schemeClr val="tx2"/>
                </a:solidFill>
              </a:rPr>
              <a:t>Further Opportunities</a:t>
            </a:r>
          </a:p>
          <a:p>
            <a:pPr lvl="1"/>
            <a:r>
              <a:rPr lang="en-IE" sz="2000" i="1" dirty="0" smtClean="0">
                <a:solidFill>
                  <a:srgbClr val="082348"/>
                </a:solidFill>
              </a:rPr>
              <a:t>An EM using new technologies, engines and alternative fuels can produce better results in reducing emissions.</a:t>
            </a:r>
          </a:p>
          <a:p>
            <a:pPr lvl="1"/>
            <a:r>
              <a:rPr lang="en-IE" sz="2000" i="1" dirty="0">
                <a:solidFill>
                  <a:srgbClr val="082348"/>
                </a:solidFill>
              </a:rPr>
              <a:t>Post optimisation opportunities can be done by </a:t>
            </a:r>
            <a:r>
              <a:rPr lang="en-IE" sz="2000" i="1" dirty="0" smtClean="0">
                <a:solidFill>
                  <a:srgbClr val="082348"/>
                </a:solidFill>
              </a:rPr>
              <a:t>adjusting </a:t>
            </a:r>
            <a:r>
              <a:rPr lang="en-IE" sz="2000" i="1" dirty="0">
                <a:solidFill>
                  <a:srgbClr val="082348"/>
                </a:solidFill>
              </a:rPr>
              <a:t>the emission via a suitable </a:t>
            </a:r>
            <a:r>
              <a:rPr lang="en-IE" sz="2000" i="1" dirty="0" smtClean="0">
                <a:solidFill>
                  <a:srgbClr val="082348"/>
                </a:solidFill>
              </a:rPr>
              <a:t>model</a:t>
            </a:r>
            <a:r>
              <a:rPr lang="en-IE" sz="2000" i="1" dirty="0">
                <a:solidFill>
                  <a:srgbClr val="082348"/>
                </a:solidFill>
              </a:rPr>
              <a:t> </a:t>
            </a:r>
            <a:r>
              <a:rPr lang="en-IE" sz="2000" i="1" dirty="0" smtClean="0">
                <a:solidFill>
                  <a:srgbClr val="082348"/>
                </a:solidFill>
              </a:rPr>
              <a:t>using weights.</a:t>
            </a:r>
            <a:endParaRPr lang="en-IE" sz="2000" i="1" dirty="0">
              <a:solidFill>
                <a:srgbClr val="082348"/>
              </a:solidFill>
            </a:endParaRPr>
          </a:p>
          <a:p>
            <a:pPr lvl="1"/>
            <a:r>
              <a:rPr lang="en-IE" sz="2000" i="1" dirty="0">
                <a:solidFill>
                  <a:srgbClr val="082348"/>
                </a:solidFill>
              </a:rPr>
              <a:t>An ATSP solver can be used for asymmetric cost matrices. (RD, SP-EM, GD-EM</a:t>
            </a:r>
            <a:r>
              <a:rPr lang="en-IE" sz="2000" i="1" dirty="0" smtClean="0">
                <a:solidFill>
                  <a:srgbClr val="082348"/>
                </a:solidFill>
              </a:rPr>
              <a:t>);</a:t>
            </a:r>
            <a:endParaRPr lang="en-IE" sz="2000" i="1" dirty="0">
              <a:solidFill>
                <a:srgbClr val="082348"/>
              </a:solidFill>
            </a:endParaRPr>
          </a:p>
          <a:p>
            <a:pPr marL="457200" lvl="1" indent="0">
              <a:buNone/>
            </a:pPr>
            <a:endParaRPr lang="en-IE" sz="2000" i="1" dirty="0" smtClean="0">
              <a:solidFill>
                <a:srgbClr val="0823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824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>
                <a:latin typeface="+mn-lt"/>
              </a:rPr>
              <a:t>Academic Contributions</a:t>
            </a:r>
            <a:endParaRPr lang="en-IE" dirty="0">
              <a:latin typeface="+mn-lt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38199" y="1941095"/>
            <a:ext cx="8724361" cy="39167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IE" sz="2000" dirty="0" smtClean="0"/>
              <a:t>Application of a heuristic method to the G-VRP with fuel emissions minimisation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E" sz="2000" b="1" dirty="0" smtClean="0"/>
              <a:t>Novelty and Impact</a:t>
            </a:r>
          </a:p>
          <a:p>
            <a:pPr lvl="1">
              <a:lnSpc>
                <a:spcPct val="150000"/>
              </a:lnSpc>
            </a:pPr>
            <a:r>
              <a:rPr lang="en-IE" sz="2000" dirty="0" smtClean="0"/>
              <a:t>Application of a consolidated approach to a partially </a:t>
            </a:r>
            <a:r>
              <a:rPr lang="en-IE" sz="2000" b="1" dirty="0" smtClean="0"/>
              <a:t>unexplored</a:t>
            </a:r>
            <a:r>
              <a:rPr lang="en-IE" sz="2000" dirty="0" smtClean="0"/>
              <a:t> problem.</a:t>
            </a:r>
          </a:p>
          <a:p>
            <a:pPr lvl="1">
              <a:lnSpc>
                <a:spcPct val="150000"/>
              </a:lnSpc>
            </a:pPr>
            <a:r>
              <a:rPr lang="en-IE" sz="2000" dirty="0" smtClean="0"/>
              <a:t>Usage of Emission Models for </a:t>
            </a:r>
            <a:r>
              <a:rPr lang="en-IE" sz="2000" b="1" dirty="0" smtClean="0"/>
              <a:t>fuel consumption. </a:t>
            </a:r>
          </a:p>
          <a:p>
            <a:pPr lvl="1">
              <a:lnSpc>
                <a:spcPct val="150000"/>
              </a:lnSpc>
            </a:pPr>
            <a:r>
              <a:rPr lang="en-IE" sz="2000" dirty="0" smtClean="0"/>
              <a:t>Test the efficiency of the method on a </a:t>
            </a:r>
            <a:r>
              <a:rPr lang="en-IE" sz="2000" b="1" dirty="0" smtClean="0"/>
              <a:t>real-word database.</a:t>
            </a:r>
          </a:p>
          <a:p>
            <a:pPr lvl="1">
              <a:lnSpc>
                <a:spcPct val="150000"/>
              </a:lnSpc>
            </a:pPr>
            <a:r>
              <a:rPr lang="en-IE" sz="2000" dirty="0" smtClean="0"/>
              <a:t>Quantify and conclude on the results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H="1" flipV="1">
            <a:off x="10501662" y="2133996"/>
            <a:ext cx="822157" cy="10988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8" idx="2"/>
          </p:cNvCxnSpPr>
          <p:nvPr/>
        </p:nvCxnSpPr>
        <p:spPr>
          <a:xfrm flipH="1" flipV="1">
            <a:off x="10349262" y="1821175"/>
            <a:ext cx="974558" cy="235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1323820" y="1684024"/>
            <a:ext cx="745120" cy="7451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latin typeface="BigNoodleTitling" panose="02000708030402040100" pitchFamily="2" charset="0"/>
            </a:endParaRPr>
          </a:p>
        </p:txBody>
      </p:sp>
      <p:cxnSp>
        <p:nvCxnSpPr>
          <p:cNvPr id="19" name="Straight Connector 18"/>
          <p:cNvCxnSpPr>
            <a:stCxn id="18" idx="4"/>
          </p:cNvCxnSpPr>
          <p:nvPr/>
        </p:nvCxnSpPr>
        <p:spPr>
          <a:xfrm flipH="1">
            <a:off x="11323820" y="2429144"/>
            <a:ext cx="372560" cy="8037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9905141" y="1431321"/>
            <a:ext cx="745120" cy="745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21" name="Oval 20"/>
          <p:cNvSpPr/>
          <p:nvPr/>
        </p:nvSpPr>
        <p:spPr>
          <a:xfrm>
            <a:off x="10951260" y="2896497"/>
            <a:ext cx="745120" cy="745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22" name="TextBox 21"/>
          <p:cNvSpPr txBox="1"/>
          <p:nvPr/>
        </p:nvSpPr>
        <p:spPr>
          <a:xfrm>
            <a:off x="11415455" y="1923434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b="1" dirty="0">
                <a:solidFill>
                  <a:srgbClr val="082348"/>
                </a:solidFill>
              </a:rPr>
              <a:t>G-VRP</a:t>
            </a:r>
            <a:endParaRPr lang="en-IE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B0A8-BF7F-4C56-8712-D40242EF49B5}" type="slidenum">
              <a:rPr lang="en-IE" smtClean="0"/>
              <a:pPr/>
              <a:t>57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103581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/>
        </p:nvCxnSpPr>
        <p:spPr>
          <a:xfrm flipH="1" flipV="1">
            <a:off x="10501662" y="2133996"/>
            <a:ext cx="822157" cy="10988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>
                <a:latin typeface="+mn-lt"/>
              </a:rPr>
              <a:t>Business Contributions</a:t>
            </a:r>
            <a:endParaRPr lang="en-IE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251" y="2016297"/>
            <a:ext cx="2963779" cy="76300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E" sz="2400" dirty="0" smtClean="0"/>
              <a:t>Operations</a:t>
            </a:r>
          </a:p>
        </p:txBody>
      </p:sp>
      <p:sp>
        <p:nvSpPr>
          <p:cNvPr id="89" name="Content Placeholder 2"/>
          <p:cNvSpPr txBox="1">
            <a:spLocks/>
          </p:cNvSpPr>
          <p:nvPr/>
        </p:nvSpPr>
        <p:spPr>
          <a:xfrm>
            <a:off x="260682" y="4168689"/>
            <a:ext cx="4824663" cy="1717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IE" sz="2000" dirty="0" smtClean="0">
              <a:solidFill>
                <a:srgbClr val="00206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IE" sz="20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IE" sz="20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IE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0682" y="3491418"/>
            <a:ext cx="3544886" cy="7146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E" sz="2400" dirty="0" smtClean="0"/>
              <a:t>Environmental/social</a:t>
            </a:r>
            <a:endParaRPr lang="en-IE" sz="2000" dirty="0" smtClean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109308" y="1927792"/>
            <a:ext cx="5971674" cy="13105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E" sz="2000" dirty="0" smtClean="0"/>
              <a:t>Apply and measure a new method for solving the G-VRP problem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E" sz="2000" dirty="0" smtClean="0"/>
              <a:t>Compare with current solutions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E" sz="20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IE" sz="20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055923" y="3235500"/>
            <a:ext cx="5971674" cy="13623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sz="2000" dirty="0" smtClean="0"/>
              <a:t>Provide a method for reducing fuel consumption and emissions </a:t>
            </a:r>
          </a:p>
          <a:p>
            <a:pPr marL="0" indent="0">
              <a:buNone/>
            </a:pPr>
            <a:r>
              <a:rPr lang="en-IE" sz="2000" dirty="0" smtClean="0"/>
              <a:t>EU 2020 Target: Reducing </a:t>
            </a:r>
            <a:r>
              <a:rPr lang="en-IE" sz="2000" dirty="0"/>
              <a:t>greenhouse gas emissions by 20% compared to 1990 </a:t>
            </a:r>
            <a:r>
              <a:rPr lang="en-IE" sz="2000" dirty="0" smtClean="0"/>
              <a:t>levels</a:t>
            </a:r>
          </a:p>
        </p:txBody>
      </p:sp>
      <p:cxnSp>
        <p:nvCxnSpPr>
          <p:cNvPr id="14" name="Straight Connector 13"/>
          <p:cNvCxnSpPr>
            <a:stCxn id="8" idx="2"/>
          </p:cNvCxnSpPr>
          <p:nvPr/>
        </p:nvCxnSpPr>
        <p:spPr>
          <a:xfrm flipH="1" flipV="1">
            <a:off x="10349262" y="1821175"/>
            <a:ext cx="974558" cy="235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1323820" y="1684024"/>
            <a:ext cx="745120" cy="7451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latin typeface="BigNoodleTitling" panose="02000708030402040100" pitchFamily="2" charset="0"/>
            </a:endParaRPr>
          </a:p>
        </p:txBody>
      </p:sp>
      <p:cxnSp>
        <p:nvCxnSpPr>
          <p:cNvPr id="16" name="Straight Connector 15"/>
          <p:cNvCxnSpPr>
            <a:stCxn id="8" idx="4"/>
          </p:cNvCxnSpPr>
          <p:nvPr/>
        </p:nvCxnSpPr>
        <p:spPr>
          <a:xfrm flipH="1">
            <a:off x="11323820" y="2429144"/>
            <a:ext cx="372560" cy="8037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9905141" y="1431321"/>
            <a:ext cx="745120" cy="745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11" name="Oval 10"/>
          <p:cNvSpPr/>
          <p:nvPr/>
        </p:nvSpPr>
        <p:spPr>
          <a:xfrm>
            <a:off x="10951260" y="2896497"/>
            <a:ext cx="745120" cy="745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54658" y="4875302"/>
            <a:ext cx="2418355" cy="700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E" sz="2400" dirty="0" smtClean="0"/>
              <a:t>-Costs/+Revenue</a:t>
            </a:r>
            <a:endParaRPr lang="en-IE" sz="1800" dirty="0" smtClean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055923" y="4865936"/>
            <a:ext cx="5971674" cy="7190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E" sz="2000" dirty="0" smtClean="0"/>
              <a:t>Reduce energy consumption costs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E" sz="2000" dirty="0" smtClean="0"/>
              <a:t>Creation of value</a:t>
            </a:r>
            <a:endParaRPr lang="en-IE" sz="16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IE" sz="16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IE" sz="16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IE" sz="1600" dirty="0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260682" y="5836329"/>
            <a:ext cx="3316707" cy="806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E" sz="2400" dirty="0" smtClean="0"/>
              <a:t>Government funding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031209" y="5921983"/>
            <a:ext cx="5971674" cy="983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sz="2000" dirty="0" smtClean="0"/>
              <a:t>Available to companies that apply environmentally friendly practices</a:t>
            </a:r>
            <a:endParaRPr lang="en-IE" sz="16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IE" sz="16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IE" sz="16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3882191" y="1859131"/>
            <a:ext cx="0" cy="483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368972" y="3001534"/>
            <a:ext cx="9633911" cy="399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368972" y="4650583"/>
            <a:ext cx="9633911" cy="399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368972" y="5621125"/>
            <a:ext cx="9633911" cy="399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1415455" y="1923434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b="1" dirty="0">
                <a:solidFill>
                  <a:srgbClr val="082348"/>
                </a:solidFill>
              </a:rPr>
              <a:t>G-VRP</a:t>
            </a:r>
            <a:endParaRPr lang="en-IE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9405" y="4168689"/>
            <a:ext cx="1686629" cy="4818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6802" y="5633865"/>
            <a:ext cx="1492285" cy="47987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B0A8-BF7F-4C56-8712-D40242EF49B5}" type="slidenum">
              <a:rPr lang="en-IE" smtClean="0"/>
              <a:pPr/>
              <a:t>58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926791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4438650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488621" y="4291132"/>
            <a:ext cx="295275" cy="2952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7" name="Oval 26"/>
          <p:cNvSpPr/>
          <p:nvPr/>
        </p:nvSpPr>
        <p:spPr>
          <a:xfrm>
            <a:off x="3272517" y="4291132"/>
            <a:ext cx="295275" cy="2952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0" name="Oval 29"/>
          <p:cNvSpPr/>
          <p:nvPr/>
        </p:nvSpPr>
        <p:spPr>
          <a:xfrm>
            <a:off x="5056413" y="4291132"/>
            <a:ext cx="295275" cy="2952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3" name="Oval 32"/>
          <p:cNvSpPr/>
          <p:nvPr/>
        </p:nvSpPr>
        <p:spPr>
          <a:xfrm>
            <a:off x="6840309" y="4291132"/>
            <a:ext cx="295275" cy="2952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6" name="Oval 35"/>
          <p:cNvSpPr/>
          <p:nvPr/>
        </p:nvSpPr>
        <p:spPr>
          <a:xfrm>
            <a:off x="8624205" y="4291132"/>
            <a:ext cx="295275" cy="2952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9" name="Oval 38"/>
          <p:cNvSpPr/>
          <p:nvPr/>
        </p:nvSpPr>
        <p:spPr>
          <a:xfrm>
            <a:off x="10408101" y="4291132"/>
            <a:ext cx="295275" cy="2952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2" name="Content Placeholder 2"/>
          <p:cNvSpPr txBox="1">
            <a:spLocks/>
          </p:cNvSpPr>
          <p:nvPr/>
        </p:nvSpPr>
        <p:spPr>
          <a:xfrm>
            <a:off x="3101538" y="1064257"/>
            <a:ext cx="5988921" cy="1156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IE" sz="5400" b="1" dirty="0" smtClean="0"/>
              <a:t>Thank you for your 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IE" sz="5400" b="1" dirty="0"/>
              <a:t>k</a:t>
            </a:r>
            <a:r>
              <a:rPr lang="en-IE" sz="5400" b="1" dirty="0" smtClean="0"/>
              <a:t>ind attention!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11447" y="3303062"/>
            <a:ext cx="25691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 smtClean="0"/>
              <a:t>Questions?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446207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>
                <a:latin typeface="+mn-lt"/>
              </a:rPr>
              <a:t>Solution Approaches - Exact</a:t>
            </a:r>
            <a:endParaRPr lang="en-IE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4824663" cy="161178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sz="2600" b="1" dirty="0" smtClean="0"/>
              <a:t>Exact Approaches</a:t>
            </a:r>
          </a:p>
          <a:p>
            <a:pPr lvl="1"/>
            <a:r>
              <a:rPr lang="en-IE" sz="1800" dirty="0" smtClean="0"/>
              <a:t>Dynamic and Integer Programming;</a:t>
            </a:r>
          </a:p>
          <a:p>
            <a:pPr lvl="1"/>
            <a:r>
              <a:rPr lang="en-IE" sz="1800" dirty="0" smtClean="0"/>
              <a:t>NP-hard Combinatorial Optimisation Problem;</a:t>
            </a:r>
          </a:p>
          <a:p>
            <a:pPr lvl="1"/>
            <a:r>
              <a:rPr lang="en-IE" sz="1800" dirty="0" smtClean="0"/>
              <a:t>Too Slow For Practical Purposes.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646253" y="1793541"/>
            <a:ext cx="5112610" cy="46714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E" sz="2600" b="1" dirty="0" smtClean="0"/>
              <a:t>Improvements</a:t>
            </a:r>
          </a:p>
          <a:p>
            <a:pPr marL="0" indent="0">
              <a:buNone/>
            </a:pPr>
            <a:r>
              <a:rPr lang="en-IE" sz="2200" b="1" dirty="0" smtClean="0"/>
              <a:t>Column Generation </a:t>
            </a:r>
          </a:p>
          <a:p>
            <a:r>
              <a:rPr lang="en-IE" sz="1900" dirty="0" smtClean="0"/>
              <a:t>Master Problem: solved with a subset of variables</a:t>
            </a:r>
            <a:r>
              <a:rPr lang="en-US" sz="1900" dirty="0" smtClean="0"/>
              <a:t>;</a:t>
            </a:r>
            <a:r>
              <a:rPr lang="en-IE" sz="1900" dirty="0" smtClean="0"/>
              <a:t>  </a:t>
            </a:r>
          </a:p>
          <a:p>
            <a:r>
              <a:rPr lang="en-IE" sz="1900" dirty="0" smtClean="0"/>
              <a:t>Sub Problem: solved to reduce the cost of the candidate variable using dual variables.</a:t>
            </a:r>
            <a:endParaRPr lang="en-IE" dirty="0" smtClean="0"/>
          </a:p>
          <a:p>
            <a:pPr marL="0" indent="0">
              <a:buNone/>
            </a:pPr>
            <a:r>
              <a:rPr lang="en-IE" sz="2200" b="1" dirty="0" smtClean="0"/>
              <a:t>Branch and Cut  </a:t>
            </a:r>
          </a:p>
          <a:p>
            <a:r>
              <a:rPr lang="en-IE" sz="1900" dirty="0" smtClean="0"/>
              <a:t>LP</a:t>
            </a:r>
            <a:r>
              <a:rPr lang="en-IE" sz="3000" dirty="0" smtClean="0"/>
              <a:t> </a:t>
            </a:r>
            <a:r>
              <a:rPr lang="en-IE" sz="1900" dirty="0" smtClean="0"/>
              <a:t>Relaxation is </a:t>
            </a:r>
            <a:r>
              <a:rPr lang="en-IE" sz="1900" dirty="0"/>
              <a:t>s</a:t>
            </a:r>
            <a:r>
              <a:rPr lang="en-IE" sz="1900" dirty="0" smtClean="0"/>
              <a:t>olved;</a:t>
            </a:r>
          </a:p>
          <a:p>
            <a:r>
              <a:rPr lang="en-IE" sz="1900" dirty="0" smtClean="0"/>
              <a:t>Find integer solutions more quickly;</a:t>
            </a:r>
          </a:p>
          <a:p>
            <a:pPr>
              <a:lnSpc>
                <a:spcPct val="100000"/>
              </a:lnSpc>
            </a:pPr>
            <a:r>
              <a:rPr lang="en-IE" sz="1900" dirty="0" smtClean="0"/>
              <a:t>Branch and Bound and cutting planes are used to produce better integer solutions;</a:t>
            </a:r>
          </a:p>
          <a:p>
            <a:pPr>
              <a:lnSpc>
                <a:spcPct val="100000"/>
              </a:lnSpc>
            </a:pPr>
            <a:r>
              <a:rPr lang="en-IE" sz="1900" dirty="0" smtClean="0"/>
              <a:t>The problem is solved relaxing the </a:t>
            </a:r>
            <a:r>
              <a:rPr lang="en-IE" sz="1900" dirty="0" err="1" smtClean="0"/>
              <a:t>integrality</a:t>
            </a:r>
            <a:r>
              <a:rPr lang="en-IE" sz="1900" dirty="0" smtClean="0"/>
              <a:t> and </a:t>
            </a:r>
            <a:r>
              <a:rPr lang="en-IE" sz="1900" dirty="0" err="1" smtClean="0"/>
              <a:t>subtour</a:t>
            </a:r>
            <a:r>
              <a:rPr lang="en-IE" sz="1900" dirty="0" smtClean="0"/>
              <a:t> elimination constraints, and by generating them only when they are violated (</a:t>
            </a:r>
            <a:r>
              <a:rPr lang="en-IE" sz="1900" dirty="0" err="1"/>
              <a:t>L</a:t>
            </a:r>
            <a:r>
              <a:rPr lang="en-IE" sz="1900" dirty="0" err="1" smtClean="0"/>
              <a:t>aporte</a:t>
            </a:r>
            <a:r>
              <a:rPr lang="en-IE" sz="1900" dirty="0" smtClean="0"/>
              <a:t> et al., 1985)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E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IE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838200" y="3898985"/>
            <a:ext cx="0" cy="22779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69494" y="5960395"/>
            <a:ext cx="471195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85011" y="3577389"/>
            <a:ext cx="2422358" cy="146058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973179" y="3752098"/>
            <a:ext cx="2261937" cy="255980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981077" y="4754200"/>
            <a:ext cx="45719" cy="1066220"/>
            <a:chOff x="981077" y="4698549"/>
            <a:chExt cx="45719" cy="1066220"/>
          </a:xfrm>
        </p:grpSpPr>
        <p:sp>
          <p:nvSpPr>
            <p:cNvPr id="24" name="Oval 23"/>
            <p:cNvSpPr/>
            <p:nvPr/>
          </p:nvSpPr>
          <p:spPr>
            <a:xfrm>
              <a:off x="981077" y="4698549"/>
              <a:ext cx="45719" cy="481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981077" y="4953073"/>
              <a:ext cx="45719" cy="481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981077" y="5207597"/>
              <a:ext cx="45719" cy="481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981077" y="5462121"/>
              <a:ext cx="45719" cy="481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981077" y="5716642"/>
              <a:ext cx="45719" cy="481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296977" y="4499676"/>
            <a:ext cx="45719" cy="1320744"/>
            <a:chOff x="981077" y="4444025"/>
            <a:chExt cx="45719" cy="1320744"/>
          </a:xfrm>
        </p:grpSpPr>
        <p:sp>
          <p:nvSpPr>
            <p:cNvPr id="32" name="Oval 31"/>
            <p:cNvSpPr/>
            <p:nvPr/>
          </p:nvSpPr>
          <p:spPr>
            <a:xfrm>
              <a:off x="981077" y="4444025"/>
              <a:ext cx="45719" cy="481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33" name="Oval 32"/>
            <p:cNvSpPr/>
            <p:nvPr/>
          </p:nvSpPr>
          <p:spPr>
            <a:xfrm>
              <a:off x="981077" y="4698549"/>
              <a:ext cx="45719" cy="481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981077" y="4953073"/>
              <a:ext cx="45719" cy="481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35" name="Oval 34"/>
            <p:cNvSpPr/>
            <p:nvPr/>
          </p:nvSpPr>
          <p:spPr>
            <a:xfrm>
              <a:off x="981077" y="5207597"/>
              <a:ext cx="45719" cy="481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981077" y="5462121"/>
              <a:ext cx="45719" cy="481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37" name="Oval 36"/>
            <p:cNvSpPr/>
            <p:nvPr/>
          </p:nvSpPr>
          <p:spPr>
            <a:xfrm>
              <a:off x="981077" y="5716642"/>
              <a:ext cx="45719" cy="481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612877" y="4499676"/>
            <a:ext cx="45719" cy="1320744"/>
            <a:chOff x="981077" y="4444025"/>
            <a:chExt cx="45719" cy="1320744"/>
          </a:xfrm>
        </p:grpSpPr>
        <p:sp>
          <p:nvSpPr>
            <p:cNvPr id="40" name="Oval 39"/>
            <p:cNvSpPr/>
            <p:nvPr/>
          </p:nvSpPr>
          <p:spPr>
            <a:xfrm>
              <a:off x="981077" y="4444025"/>
              <a:ext cx="45719" cy="481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981077" y="4698549"/>
              <a:ext cx="45719" cy="481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42" name="Oval 41"/>
            <p:cNvSpPr/>
            <p:nvPr/>
          </p:nvSpPr>
          <p:spPr>
            <a:xfrm>
              <a:off x="981077" y="4953073"/>
              <a:ext cx="45719" cy="481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43" name="Oval 42"/>
            <p:cNvSpPr/>
            <p:nvPr/>
          </p:nvSpPr>
          <p:spPr>
            <a:xfrm>
              <a:off x="981077" y="5207597"/>
              <a:ext cx="45719" cy="481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44" name="Oval 43"/>
            <p:cNvSpPr/>
            <p:nvPr/>
          </p:nvSpPr>
          <p:spPr>
            <a:xfrm>
              <a:off x="981077" y="5462121"/>
              <a:ext cx="45719" cy="481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45" name="Oval 44"/>
            <p:cNvSpPr/>
            <p:nvPr/>
          </p:nvSpPr>
          <p:spPr>
            <a:xfrm>
              <a:off x="981077" y="5716642"/>
              <a:ext cx="45719" cy="481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928777" y="4245152"/>
            <a:ext cx="45719" cy="1575268"/>
            <a:chOff x="981077" y="4189501"/>
            <a:chExt cx="45719" cy="1575268"/>
          </a:xfrm>
        </p:grpSpPr>
        <p:sp>
          <p:nvSpPr>
            <p:cNvPr id="47" name="Oval 46"/>
            <p:cNvSpPr/>
            <p:nvPr/>
          </p:nvSpPr>
          <p:spPr>
            <a:xfrm>
              <a:off x="981077" y="4189501"/>
              <a:ext cx="45719" cy="481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48" name="Oval 47"/>
            <p:cNvSpPr/>
            <p:nvPr/>
          </p:nvSpPr>
          <p:spPr>
            <a:xfrm>
              <a:off x="981077" y="4444025"/>
              <a:ext cx="45719" cy="481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49" name="Oval 48"/>
            <p:cNvSpPr/>
            <p:nvPr/>
          </p:nvSpPr>
          <p:spPr>
            <a:xfrm>
              <a:off x="981077" y="4698549"/>
              <a:ext cx="45719" cy="481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981077" y="4953073"/>
              <a:ext cx="45719" cy="481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51" name="Oval 50"/>
            <p:cNvSpPr/>
            <p:nvPr/>
          </p:nvSpPr>
          <p:spPr>
            <a:xfrm>
              <a:off x="981077" y="5207597"/>
              <a:ext cx="45719" cy="481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52" name="Oval 51"/>
            <p:cNvSpPr/>
            <p:nvPr/>
          </p:nvSpPr>
          <p:spPr>
            <a:xfrm>
              <a:off x="981077" y="5462121"/>
              <a:ext cx="45719" cy="481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53" name="Oval 52"/>
            <p:cNvSpPr/>
            <p:nvPr/>
          </p:nvSpPr>
          <p:spPr>
            <a:xfrm>
              <a:off x="981077" y="5716642"/>
              <a:ext cx="45719" cy="481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2244677" y="4245152"/>
            <a:ext cx="45719" cy="1575268"/>
            <a:chOff x="981077" y="4189501"/>
            <a:chExt cx="45719" cy="1575268"/>
          </a:xfrm>
        </p:grpSpPr>
        <p:sp>
          <p:nvSpPr>
            <p:cNvPr id="55" name="Oval 54"/>
            <p:cNvSpPr/>
            <p:nvPr/>
          </p:nvSpPr>
          <p:spPr>
            <a:xfrm>
              <a:off x="981077" y="4189501"/>
              <a:ext cx="45719" cy="481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981077" y="4444025"/>
              <a:ext cx="45719" cy="481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57" name="Oval 56"/>
            <p:cNvSpPr/>
            <p:nvPr/>
          </p:nvSpPr>
          <p:spPr>
            <a:xfrm>
              <a:off x="981077" y="4698549"/>
              <a:ext cx="45719" cy="481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58" name="Oval 57"/>
            <p:cNvSpPr/>
            <p:nvPr/>
          </p:nvSpPr>
          <p:spPr>
            <a:xfrm>
              <a:off x="981077" y="4953073"/>
              <a:ext cx="45719" cy="481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59" name="Oval 58"/>
            <p:cNvSpPr/>
            <p:nvPr/>
          </p:nvSpPr>
          <p:spPr>
            <a:xfrm>
              <a:off x="981077" y="5207597"/>
              <a:ext cx="45719" cy="481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60" name="Oval 59"/>
            <p:cNvSpPr/>
            <p:nvPr/>
          </p:nvSpPr>
          <p:spPr>
            <a:xfrm>
              <a:off x="981077" y="5462121"/>
              <a:ext cx="45719" cy="481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61" name="Oval 60"/>
            <p:cNvSpPr/>
            <p:nvPr/>
          </p:nvSpPr>
          <p:spPr>
            <a:xfrm>
              <a:off x="981077" y="5716642"/>
              <a:ext cx="45719" cy="481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2560577" y="4499676"/>
            <a:ext cx="45719" cy="1320744"/>
            <a:chOff x="981077" y="4444025"/>
            <a:chExt cx="45719" cy="1320744"/>
          </a:xfrm>
        </p:grpSpPr>
        <p:sp>
          <p:nvSpPr>
            <p:cNvPr id="64" name="Oval 63"/>
            <p:cNvSpPr/>
            <p:nvPr/>
          </p:nvSpPr>
          <p:spPr>
            <a:xfrm>
              <a:off x="981077" y="4444025"/>
              <a:ext cx="45719" cy="481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65" name="Oval 64"/>
            <p:cNvSpPr/>
            <p:nvPr/>
          </p:nvSpPr>
          <p:spPr>
            <a:xfrm>
              <a:off x="981077" y="4698549"/>
              <a:ext cx="45719" cy="481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66" name="Oval 65"/>
            <p:cNvSpPr/>
            <p:nvPr/>
          </p:nvSpPr>
          <p:spPr>
            <a:xfrm>
              <a:off x="981077" y="4953073"/>
              <a:ext cx="45719" cy="481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67" name="Oval 66"/>
            <p:cNvSpPr/>
            <p:nvPr/>
          </p:nvSpPr>
          <p:spPr>
            <a:xfrm>
              <a:off x="981077" y="5207597"/>
              <a:ext cx="45719" cy="481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68" name="Oval 67"/>
            <p:cNvSpPr/>
            <p:nvPr/>
          </p:nvSpPr>
          <p:spPr>
            <a:xfrm>
              <a:off x="981077" y="5462121"/>
              <a:ext cx="45719" cy="481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69" name="Oval 68"/>
            <p:cNvSpPr/>
            <p:nvPr/>
          </p:nvSpPr>
          <p:spPr>
            <a:xfrm>
              <a:off x="981077" y="5716642"/>
              <a:ext cx="45719" cy="481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2876477" y="5008724"/>
            <a:ext cx="45719" cy="811696"/>
            <a:chOff x="981077" y="4953073"/>
            <a:chExt cx="45719" cy="811696"/>
          </a:xfrm>
        </p:grpSpPr>
        <p:sp>
          <p:nvSpPr>
            <p:cNvPr id="74" name="Oval 73"/>
            <p:cNvSpPr/>
            <p:nvPr/>
          </p:nvSpPr>
          <p:spPr>
            <a:xfrm>
              <a:off x="981077" y="4953073"/>
              <a:ext cx="45719" cy="481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75" name="Oval 74"/>
            <p:cNvSpPr/>
            <p:nvPr/>
          </p:nvSpPr>
          <p:spPr>
            <a:xfrm>
              <a:off x="981077" y="5207597"/>
              <a:ext cx="45719" cy="481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76" name="Oval 75"/>
            <p:cNvSpPr/>
            <p:nvPr/>
          </p:nvSpPr>
          <p:spPr>
            <a:xfrm>
              <a:off x="981077" y="5462121"/>
              <a:ext cx="45719" cy="481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77" name="Oval 76"/>
            <p:cNvSpPr/>
            <p:nvPr/>
          </p:nvSpPr>
          <p:spPr>
            <a:xfrm>
              <a:off x="981077" y="5716642"/>
              <a:ext cx="45719" cy="481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192377" y="5263248"/>
            <a:ext cx="45719" cy="557172"/>
            <a:chOff x="981077" y="5207597"/>
            <a:chExt cx="45719" cy="557172"/>
          </a:xfrm>
        </p:grpSpPr>
        <p:sp>
          <p:nvSpPr>
            <p:cNvPr id="83" name="Oval 82"/>
            <p:cNvSpPr/>
            <p:nvPr/>
          </p:nvSpPr>
          <p:spPr>
            <a:xfrm>
              <a:off x="981077" y="5207597"/>
              <a:ext cx="45719" cy="481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981077" y="5462121"/>
              <a:ext cx="45719" cy="481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981077" y="5716642"/>
              <a:ext cx="45719" cy="481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3508277" y="5517772"/>
            <a:ext cx="45719" cy="302648"/>
            <a:chOff x="981077" y="5462121"/>
            <a:chExt cx="45719" cy="302648"/>
          </a:xfrm>
        </p:grpSpPr>
        <p:sp>
          <p:nvSpPr>
            <p:cNvPr id="92" name="Oval 91"/>
            <p:cNvSpPr/>
            <p:nvPr/>
          </p:nvSpPr>
          <p:spPr>
            <a:xfrm>
              <a:off x="981077" y="5462121"/>
              <a:ext cx="45719" cy="481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93" name="Oval 92"/>
            <p:cNvSpPr/>
            <p:nvPr/>
          </p:nvSpPr>
          <p:spPr>
            <a:xfrm>
              <a:off x="981077" y="5716642"/>
              <a:ext cx="45719" cy="481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cxnSp>
        <p:nvCxnSpPr>
          <p:cNvPr id="71" name="Straight Connector 70"/>
          <p:cNvCxnSpPr/>
          <p:nvPr/>
        </p:nvCxnSpPr>
        <p:spPr>
          <a:xfrm>
            <a:off x="5823286" y="1690688"/>
            <a:ext cx="0" cy="483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B0A8-BF7F-4C56-8712-D40242EF49B5}" type="slidenum">
              <a:rPr lang="en-IE" smtClean="0"/>
              <a:pPr/>
              <a:t>6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4889833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>
                <a:latin typeface="+mn-lt"/>
              </a:rPr>
              <a:t>Solution Approaches - Heuristic</a:t>
            </a:r>
            <a:endParaRPr lang="en-IE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24663" cy="31287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sz="2400" b="1" dirty="0" smtClean="0"/>
              <a:t>Classical Heuristic Algorithms</a:t>
            </a:r>
          </a:p>
          <a:p>
            <a:pPr lvl="1"/>
            <a:r>
              <a:rPr lang="en-IE" sz="1900" dirty="0" smtClean="0"/>
              <a:t>Saving</a:t>
            </a:r>
          </a:p>
          <a:p>
            <a:pPr lvl="1"/>
            <a:r>
              <a:rPr lang="en-IE" sz="1900" dirty="0" smtClean="0"/>
              <a:t>Sequential Improvement</a:t>
            </a:r>
          </a:p>
          <a:p>
            <a:pPr lvl="1"/>
            <a:r>
              <a:rPr lang="en-IE" sz="1900" dirty="0" smtClean="0"/>
              <a:t>Sweep</a:t>
            </a:r>
          </a:p>
          <a:p>
            <a:pPr lvl="1"/>
            <a:r>
              <a:rPr lang="en-IE" sz="1900" dirty="0" smtClean="0"/>
              <a:t>Petal</a:t>
            </a:r>
          </a:p>
          <a:p>
            <a:pPr lvl="1"/>
            <a:r>
              <a:rPr lang="en-IE" sz="1900" dirty="0" smtClean="0"/>
              <a:t>Fisher and </a:t>
            </a:r>
            <a:r>
              <a:rPr lang="en-IE" sz="1900" dirty="0" err="1" smtClean="0"/>
              <a:t>Jaikumar</a:t>
            </a:r>
            <a:r>
              <a:rPr lang="en-IE" sz="1900" dirty="0" smtClean="0"/>
              <a:t> two-phase </a:t>
            </a:r>
          </a:p>
          <a:p>
            <a:pPr lvl="1"/>
            <a:r>
              <a:rPr lang="en-IE" sz="1900" dirty="0" smtClean="0"/>
              <a:t>Local Search:</a:t>
            </a:r>
          </a:p>
          <a:p>
            <a:pPr lvl="2"/>
            <a:r>
              <a:rPr lang="en-IE" sz="1900" dirty="0" smtClean="0"/>
              <a:t>2-opt</a:t>
            </a:r>
          </a:p>
          <a:p>
            <a:pPr lvl="2"/>
            <a:r>
              <a:rPr lang="en-IE" sz="1900" dirty="0" smtClean="0"/>
              <a:t>3-opt</a:t>
            </a:r>
          </a:p>
          <a:p>
            <a:pPr lvl="2"/>
            <a:r>
              <a:rPr lang="en-IE" sz="1900" dirty="0"/>
              <a:t>Lin–Kernighan</a:t>
            </a:r>
            <a:endParaRPr lang="en-IE" sz="1900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</p:txBody>
      </p:sp>
      <p:sp>
        <p:nvSpPr>
          <p:cNvPr id="89" name="Content Placeholder 2"/>
          <p:cNvSpPr txBox="1">
            <a:spLocks/>
          </p:cNvSpPr>
          <p:nvPr/>
        </p:nvSpPr>
        <p:spPr>
          <a:xfrm>
            <a:off x="6529137" y="1825625"/>
            <a:ext cx="5229726" cy="4401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E" sz="2400" b="1" dirty="0" smtClean="0"/>
              <a:t>Metaheuristic Algorithms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E" sz="2200" dirty="0" smtClean="0"/>
              <a:t>Local Search/Global Search</a:t>
            </a:r>
            <a:endParaRPr lang="en-IE" sz="1900" dirty="0" smtClean="0"/>
          </a:p>
          <a:p>
            <a:pPr lvl="1"/>
            <a:r>
              <a:rPr lang="en-IE" sz="1900" dirty="0" err="1" smtClean="0"/>
              <a:t>Tabu</a:t>
            </a:r>
            <a:r>
              <a:rPr lang="en-IE" sz="1900" dirty="0" smtClean="0"/>
              <a:t> Search</a:t>
            </a:r>
          </a:p>
          <a:p>
            <a:pPr lvl="1"/>
            <a:r>
              <a:rPr lang="en-IE" sz="1900" dirty="0" smtClean="0"/>
              <a:t>Simulated Annealing</a:t>
            </a:r>
          </a:p>
          <a:p>
            <a:pPr lvl="1"/>
            <a:r>
              <a:rPr lang="en-IE" sz="1900" dirty="0" smtClean="0"/>
              <a:t>GRASP</a:t>
            </a:r>
          </a:p>
          <a:p>
            <a:pPr lvl="1"/>
            <a:r>
              <a:rPr lang="en-IE" sz="1900" dirty="0" smtClean="0"/>
              <a:t>Variable Neighbourhood Search</a:t>
            </a:r>
          </a:p>
          <a:p>
            <a:pPr lvl="1"/>
            <a:r>
              <a:rPr lang="en-IE" sz="1900" dirty="0" smtClean="0"/>
              <a:t>Large Neighbourhood Search</a:t>
            </a:r>
            <a:endParaRPr lang="en-IE" dirty="0" smtClean="0">
              <a:solidFill>
                <a:srgbClr val="00206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IE" sz="2200" dirty="0" smtClean="0"/>
              <a:t>Population Search</a:t>
            </a:r>
          </a:p>
          <a:p>
            <a:pPr lvl="1"/>
            <a:r>
              <a:rPr lang="en-IE" sz="1800" dirty="0" smtClean="0"/>
              <a:t>Genetic Algorithm </a:t>
            </a:r>
          </a:p>
          <a:p>
            <a:pPr lvl="1"/>
            <a:r>
              <a:rPr lang="en-IE" sz="1800" dirty="0" smtClean="0"/>
              <a:t>Ant Colony Optimisation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E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IE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5823286" y="1690688"/>
            <a:ext cx="0" cy="483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268522" y="5471237"/>
            <a:ext cx="399468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IE" dirty="0">
                <a:latin typeface="Aparajita" panose="020B0604020202020204" pitchFamily="34" charset="0"/>
                <a:cs typeface="Aparajita" panose="020B0604020202020204" pitchFamily="34" charset="0"/>
              </a:rPr>
              <a:t>x</a:t>
            </a:r>
            <a:r>
              <a:rPr lang="en-IE" dirty="0" smtClean="0"/>
              <a:t>*</a:t>
            </a:r>
            <a:endParaRPr lang="en-IE" dirty="0"/>
          </a:p>
        </p:txBody>
      </p:sp>
      <p:cxnSp>
        <p:nvCxnSpPr>
          <p:cNvPr id="7" name="Straight Arrow Connector 6"/>
          <p:cNvCxnSpPr>
            <a:stCxn id="20" idx="7"/>
            <a:endCxn id="17" idx="6"/>
          </p:cNvCxnSpPr>
          <p:nvPr/>
        </p:nvCxnSpPr>
        <p:spPr>
          <a:xfrm flipV="1">
            <a:off x="2386312" y="5556493"/>
            <a:ext cx="438092" cy="236081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7" idx="6"/>
          </p:cNvCxnSpPr>
          <p:nvPr/>
        </p:nvCxnSpPr>
        <p:spPr>
          <a:xfrm>
            <a:off x="2824404" y="5556493"/>
            <a:ext cx="421071" cy="342031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244912" y="5782614"/>
            <a:ext cx="384441" cy="115910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2024354" y="5147926"/>
            <a:ext cx="1220558" cy="1523362"/>
          </a:xfrm>
          <a:custGeom>
            <a:avLst/>
            <a:gdLst>
              <a:gd name="connsiteX0" fmla="*/ 59154 w 1328924"/>
              <a:gd name="connsiteY0" fmla="*/ 686204 h 1523362"/>
              <a:gd name="connsiteX1" fmla="*/ 97790 w 1328924"/>
              <a:gd name="connsiteY1" fmla="*/ 995297 h 1523362"/>
              <a:gd name="connsiteX2" fmla="*/ 72033 w 1328924"/>
              <a:gd name="connsiteY2" fmla="*/ 1278632 h 1523362"/>
              <a:gd name="connsiteX3" fmla="*/ 612945 w 1328924"/>
              <a:gd name="connsiteY3" fmla="*/ 1523330 h 1523362"/>
              <a:gd name="connsiteX4" fmla="*/ 1231131 w 1328924"/>
              <a:gd name="connsiteY4" fmla="*/ 1291511 h 1523362"/>
              <a:gd name="connsiteX5" fmla="*/ 1321283 w 1328924"/>
              <a:gd name="connsiteY5" fmla="*/ 750598 h 1523362"/>
              <a:gd name="connsiteX6" fmla="*/ 1166737 w 1328924"/>
              <a:gd name="connsiteY6" fmla="*/ 261201 h 1523362"/>
              <a:gd name="connsiteX7" fmla="*/ 535672 w 1328924"/>
              <a:gd name="connsiteY7" fmla="*/ 3623 h 1523362"/>
              <a:gd name="connsiteX8" fmla="*/ 33396 w 1328924"/>
              <a:gd name="connsiteY8" fmla="*/ 441505 h 1523362"/>
              <a:gd name="connsiteX9" fmla="*/ 59154 w 1328924"/>
              <a:gd name="connsiteY9" fmla="*/ 686204 h 1523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8924" h="1523362">
                <a:moveTo>
                  <a:pt x="59154" y="686204"/>
                </a:moveTo>
                <a:cubicBezTo>
                  <a:pt x="69886" y="778503"/>
                  <a:pt x="95644" y="896559"/>
                  <a:pt x="97790" y="995297"/>
                </a:cubicBezTo>
                <a:cubicBezTo>
                  <a:pt x="99937" y="1094035"/>
                  <a:pt x="-13826" y="1190627"/>
                  <a:pt x="72033" y="1278632"/>
                </a:cubicBezTo>
                <a:cubicBezTo>
                  <a:pt x="157892" y="1366637"/>
                  <a:pt x="419762" y="1521184"/>
                  <a:pt x="612945" y="1523330"/>
                </a:cubicBezTo>
                <a:cubicBezTo>
                  <a:pt x="806128" y="1525476"/>
                  <a:pt x="1113075" y="1420300"/>
                  <a:pt x="1231131" y="1291511"/>
                </a:cubicBezTo>
                <a:cubicBezTo>
                  <a:pt x="1349187" y="1162722"/>
                  <a:pt x="1332015" y="922316"/>
                  <a:pt x="1321283" y="750598"/>
                </a:cubicBezTo>
                <a:cubicBezTo>
                  <a:pt x="1310551" y="578880"/>
                  <a:pt x="1297672" y="385697"/>
                  <a:pt x="1166737" y="261201"/>
                </a:cubicBezTo>
                <a:cubicBezTo>
                  <a:pt x="1035802" y="136705"/>
                  <a:pt x="724562" y="-26428"/>
                  <a:pt x="535672" y="3623"/>
                </a:cubicBezTo>
                <a:cubicBezTo>
                  <a:pt x="346782" y="33674"/>
                  <a:pt x="117109" y="321302"/>
                  <a:pt x="33396" y="441505"/>
                </a:cubicBezTo>
                <a:cubicBezTo>
                  <a:pt x="-50317" y="561708"/>
                  <a:pt x="48422" y="593905"/>
                  <a:pt x="59154" y="686204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7" name="Freeform 16"/>
          <p:cNvSpPr/>
          <p:nvPr/>
        </p:nvSpPr>
        <p:spPr>
          <a:xfrm>
            <a:off x="2111505" y="5377987"/>
            <a:ext cx="811998" cy="1041074"/>
          </a:xfrm>
          <a:custGeom>
            <a:avLst/>
            <a:gdLst>
              <a:gd name="connsiteX0" fmla="*/ 59154 w 1328924"/>
              <a:gd name="connsiteY0" fmla="*/ 686204 h 1523362"/>
              <a:gd name="connsiteX1" fmla="*/ 97790 w 1328924"/>
              <a:gd name="connsiteY1" fmla="*/ 995297 h 1523362"/>
              <a:gd name="connsiteX2" fmla="*/ 72033 w 1328924"/>
              <a:gd name="connsiteY2" fmla="*/ 1278632 h 1523362"/>
              <a:gd name="connsiteX3" fmla="*/ 612945 w 1328924"/>
              <a:gd name="connsiteY3" fmla="*/ 1523330 h 1523362"/>
              <a:gd name="connsiteX4" fmla="*/ 1231131 w 1328924"/>
              <a:gd name="connsiteY4" fmla="*/ 1291511 h 1523362"/>
              <a:gd name="connsiteX5" fmla="*/ 1321283 w 1328924"/>
              <a:gd name="connsiteY5" fmla="*/ 750598 h 1523362"/>
              <a:gd name="connsiteX6" fmla="*/ 1166737 w 1328924"/>
              <a:gd name="connsiteY6" fmla="*/ 261201 h 1523362"/>
              <a:gd name="connsiteX7" fmla="*/ 535672 w 1328924"/>
              <a:gd name="connsiteY7" fmla="*/ 3623 h 1523362"/>
              <a:gd name="connsiteX8" fmla="*/ 33396 w 1328924"/>
              <a:gd name="connsiteY8" fmla="*/ 441505 h 1523362"/>
              <a:gd name="connsiteX9" fmla="*/ 59154 w 1328924"/>
              <a:gd name="connsiteY9" fmla="*/ 686204 h 1523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8924" h="1523362">
                <a:moveTo>
                  <a:pt x="59154" y="686204"/>
                </a:moveTo>
                <a:cubicBezTo>
                  <a:pt x="69886" y="778503"/>
                  <a:pt x="95644" y="896559"/>
                  <a:pt x="97790" y="995297"/>
                </a:cubicBezTo>
                <a:cubicBezTo>
                  <a:pt x="99937" y="1094035"/>
                  <a:pt x="-13826" y="1190627"/>
                  <a:pt x="72033" y="1278632"/>
                </a:cubicBezTo>
                <a:cubicBezTo>
                  <a:pt x="157892" y="1366637"/>
                  <a:pt x="419762" y="1521184"/>
                  <a:pt x="612945" y="1523330"/>
                </a:cubicBezTo>
                <a:cubicBezTo>
                  <a:pt x="806128" y="1525476"/>
                  <a:pt x="1113075" y="1420300"/>
                  <a:pt x="1231131" y="1291511"/>
                </a:cubicBezTo>
                <a:cubicBezTo>
                  <a:pt x="1349187" y="1162722"/>
                  <a:pt x="1332015" y="922316"/>
                  <a:pt x="1321283" y="750598"/>
                </a:cubicBezTo>
                <a:cubicBezTo>
                  <a:pt x="1310551" y="578880"/>
                  <a:pt x="1297672" y="385697"/>
                  <a:pt x="1166737" y="261201"/>
                </a:cubicBezTo>
                <a:cubicBezTo>
                  <a:pt x="1035802" y="136705"/>
                  <a:pt x="724562" y="-26428"/>
                  <a:pt x="535672" y="3623"/>
                </a:cubicBezTo>
                <a:cubicBezTo>
                  <a:pt x="346782" y="33674"/>
                  <a:pt x="117109" y="321302"/>
                  <a:pt x="33396" y="441505"/>
                </a:cubicBezTo>
                <a:cubicBezTo>
                  <a:pt x="-50317" y="561708"/>
                  <a:pt x="48422" y="593905"/>
                  <a:pt x="59154" y="686204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8" name="Freeform 17"/>
          <p:cNvSpPr/>
          <p:nvPr/>
        </p:nvSpPr>
        <p:spPr>
          <a:xfrm>
            <a:off x="2217653" y="5586281"/>
            <a:ext cx="384441" cy="646651"/>
          </a:xfrm>
          <a:custGeom>
            <a:avLst/>
            <a:gdLst>
              <a:gd name="connsiteX0" fmla="*/ 59154 w 1328924"/>
              <a:gd name="connsiteY0" fmla="*/ 686204 h 1523362"/>
              <a:gd name="connsiteX1" fmla="*/ 97790 w 1328924"/>
              <a:gd name="connsiteY1" fmla="*/ 995297 h 1523362"/>
              <a:gd name="connsiteX2" fmla="*/ 72033 w 1328924"/>
              <a:gd name="connsiteY2" fmla="*/ 1278632 h 1523362"/>
              <a:gd name="connsiteX3" fmla="*/ 612945 w 1328924"/>
              <a:gd name="connsiteY3" fmla="*/ 1523330 h 1523362"/>
              <a:gd name="connsiteX4" fmla="*/ 1231131 w 1328924"/>
              <a:gd name="connsiteY4" fmla="*/ 1291511 h 1523362"/>
              <a:gd name="connsiteX5" fmla="*/ 1321283 w 1328924"/>
              <a:gd name="connsiteY5" fmla="*/ 750598 h 1523362"/>
              <a:gd name="connsiteX6" fmla="*/ 1166737 w 1328924"/>
              <a:gd name="connsiteY6" fmla="*/ 261201 h 1523362"/>
              <a:gd name="connsiteX7" fmla="*/ 535672 w 1328924"/>
              <a:gd name="connsiteY7" fmla="*/ 3623 h 1523362"/>
              <a:gd name="connsiteX8" fmla="*/ 33396 w 1328924"/>
              <a:gd name="connsiteY8" fmla="*/ 441505 h 1523362"/>
              <a:gd name="connsiteX9" fmla="*/ 59154 w 1328924"/>
              <a:gd name="connsiteY9" fmla="*/ 686204 h 1523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8924" h="1523362">
                <a:moveTo>
                  <a:pt x="59154" y="686204"/>
                </a:moveTo>
                <a:cubicBezTo>
                  <a:pt x="69886" y="778503"/>
                  <a:pt x="95644" y="896559"/>
                  <a:pt x="97790" y="995297"/>
                </a:cubicBezTo>
                <a:cubicBezTo>
                  <a:pt x="99937" y="1094035"/>
                  <a:pt x="-13826" y="1190627"/>
                  <a:pt x="72033" y="1278632"/>
                </a:cubicBezTo>
                <a:cubicBezTo>
                  <a:pt x="157892" y="1366637"/>
                  <a:pt x="419762" y="1521184"/>
                  <a:pt x="612945" y="1523330"/>
                </a:cubicBezTo>
                <a:cubicBezTo>
                  <a:pt x="806128" y="1525476"/>
                  <a:pt x="1113075" y="1420300"/>
                  <a:pt x="1231131" y="1291511"/>
                </a:cubicBezTo>
                <a:cubicBezTo>
                  <a:pt x="1349187" y="1162722"/>
                  <a:pt x="1332015" y="922316"/>
                  <a:pt x="1321283" y="750598"/>
                </a:cubicBezTo>
                <a:cubicBezTo>
                  <a:pt x="1310551" y="578880"/>
                  <a:pt x="1297672" y="385697"/>
                  <a:pt x="1166737" y="261201"/>
                </a:cubicBezTo>
                <a:cubicBezTo>
                  <a:pt x="1035802" y="136705"/>
                  <a:pt x="724562" y="-26428"/>
                  <a:pt x="535672" y="3623"/>
                </a:cubicBezTo>
                <a:cubicBezTo>
                  <a:pt x="346782" y="33674"/>
                  <a:pt x="117109" y="321302"/>
                  <a:pt x="33396" y="441505"/>
                </a:cubicBezTo>
                <a:cubicBezTo>
                  <a:pt x="-50317" y="561708"/>
                  <a:pt x="48422" y="593905"/>
                  <a:pt x="59154" y="686204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9" name="Freeform 18"/>
          <p:cNvSpPr/>
          <p:nvPr/>
        </p:nvSpPr>
        <p:spPr>
          <a:xfrm>
            <a:off x="1887486" y="5048518"/>
            <a:ext cx="1741867" cy="1706451"/>
          </a:xfrm>
          <a:custGeom>
            <a:avLst/>
            <a:gdLst>
              <a:gd name="connsiteX0" fmla="*/ 59154 w 1328924"/>
              <a:gd name="connsiteY0" fmla="*/ 686204 h 1523362"/>
              <a:gd name="connsiteX1" fmla="*/ 97790 w 1328924"/>
              <a:gd name="connsiteY1" fmla="*/ 995297 h 1523362"/>
              <a:gd name="connsiteX2" fmla="*/ 72033 w 1328924"/>
              <a:gd name="connsiteY2" fmla="*/ 1278632 h 1523362"/>
              <a:gd name="connsiteX3" fmla="*/ 612945 w 1328924"/>
              <a:gd name="connsiteY3" fmla="*/ 1523330 h 1523362"/>
              <a:gd name="connsiteX4" fmla="*/ 1231131 w 1328924"/>
              <a:gd name="connsiteY4" fmla="*/ 1291511 h 1523362"/>
              <a:gd name="connsiteX5" fmla="*/ 1321283 w 1328924"/>
              <a:gd name="connsiteY5" fmla="*/ 750598 h 1523362"/>
              <a:gd name="connsiteX6" fmla="*/ 1166737 w 1328924"/>
              <a:gd name="connsiteY6" fmla="*/ 261201 h 1523362"/>
              <a:gd name="connsiteX7" fmla="*/ 535672 w 1328924"/>
              <a:gd name="connsiteY7" fmla="*/ 3623 h 1523362"/>
              <a:gd name="connsiteX8" fmla="*/ 33396 w 1328924"/>
              <a:gd name="connsiteY8" fmla="*/ 441505 h 1523362"/>
              <a:gd name="connsiteX9" fmla="*/ 59154 w 1328924"/>
              <a:gd name="connsiteY9" fmla="*/ 686204 h 1523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8924" h="1523362">
                <a:moveTo>
                  <a:pt x="59154" y="686204"/>
                </a:moveTo>
                <a:cubicBezTo>
                  <a:pt x="69886" y="778503"/>
                  <a:pt x="95644" y="896559"/>
                  <a:pt x="97790" y="995297"/>
                </a:cubicBezTo>
                <a:cubicBezTo>
                  <a:pt x="99937" y="1094035"/>
                  <a:pt x="-13826" y="1190627"/>
                  <a:pt x="72033" y="1278632"/>
                </a:cubicBezTo>
                <a:cubicBezTo>
                  <a:pt x="157892" y="1366637"/>
                  <a:pt x="419762" y="1521184"/>
                  <a:pt x="612945" y="1523330"/>
                </a:cubicBezTo>
                <a:cubicBezTo>
                  <a:pt x="806128" y="1525476"/>
                  <a:pt x="1113075" y="1420300"/>
                  <a:pt x="1231131" y="1291511"/>
                </a:cubicBezTo>
                <a:cubicBezTo>
                  <a:pt x="1349187" y="1162722"/>
                  <a:pt x="1332015" y="922316"/>
                  <a:pt x="1321283" y="750598"/>
                </a:cubicBezTo>
                <a:cubicBezTo>
                  <a:pt x="1310551" y="578880"/>
                  <a:pt x="1297672" y="385697"/>
                  <a:pt x="1166737" y="261201"/>
                </a:cubicBezTo>
                <a:cubicBezTo>
                  <a:pt x="1035802" y="136705"/>
                  <a:pt x="724562" y="-26428"/>
                  <a:pt x="535672" y="3623"/>
                </a:cubicBezTo>
                <a:cubicBezTo>
                  <a:pt x="346782" y="33674"/>
                  <a:pt x="117109" y="321302"/>
                  <a:pt x="33396" y="441505"/>
                </a:cubicBezTo>
                <a:cubicBezTo>
                  <a:pt x="-50317" y="561708"/>
                  <a:pt x="48422" y="593905"/>
                  <a:pt x="59154" y="686204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0" name="Freeform 19"/>
          <p:cNvSpPr/>
          <p:nvPr/>
        </p:nvSpPr>
        <p:spPr>
          <a:xfrm>
            <a:off x="2292779" y="5791867"/>
            <a:ext cx="232041" cy="297248"/>
          </a:xfrm>
          <a:custGeom>
            <a:avLst/>
            <a:gdLst>
              <a:gd name="connsiteX0" fmla="*/ 59154 w 1328924"/>
              <a:gd name="connsiteY0" fmla="*/ 686204 h 1523362"/>
              <a:gd name="connsiteX1" fmla="*/ 97790 w 1328924"/>
              <a:gd name="connsiteY1" fmla="*/ 995297 h 1523362"/>
              <a:gd name="connsiteX2" fmla="*/ 72033 w 1328924"/>
              <a:gd name="connsiteY2" fmla="*/ 1278632 h 1523362"/>
              <a:gd name="connsiteX3" fmla="*/ 612945 w 1328924"/>
              <a:gd name="connsiteY3" fmla="*/ 1523330 h 1523362"/>
              <a:gd name="connsiteX4" fmla="*/ 1231131 w 1328924"/>
              <a:gd name="connsiteY4" fmla="*/ 1291511 h 1523362"/>
              <a:gd name="connsiteX5" fmla="*/ 1321283 w 1328924"/>
              <a:gd name="connsiteY5" fmla="*/ 750598 h 1523362"/>
              <a:gd name="connsiteX6" fmla="*/ 1166737 w 1328924"/>
              <a:gd name="connsiteY6" fmla="*/ 261201 h 1523362"/>
              <a:gd name="connsiteX7" fmla="*/ 535672 w 1328924"/>
              <a:gd name="connsiteY7" fmla="*/ 3623 h 1523362"/>
              <a:gd name="connsiteX8" fmla="*/ 33396 w 1328924"/>
              <a:gd name="connsiteY8" fmla="*/ 441505 h 1523362"/>
              <a:gd name="connsiteX9" fmla="*/ 59154 w 1328924"/>
              <a:gd name="connsiteY9" fmla="*/ 686204 h 1523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8924" h="1523362">
                <a:moveTo>
                  <a:pt x="59154" y="686204"/>
                </a:moveTo>
                <a:cubicBezTo>
                  <a:pt x="69886" y="778503"/>
                  <a:pt x="95644" y="896559"/>
                  <a:pt x="97790" y="995297"/>
                </a:cubicBezTo>
                <a:cubicBezTo>
                  <a:pt x="99937" y="1094035"/>
                  <a:pt x="-13826" y="1190627"/>
                  <a:pt x="72033" y="1278632"/>
                </a:cubicBezTo>
                <a:cubicBezTo>
                  <a:pt x="157892" y="1366637"/>
                  <a:pt x="419762" y="1521184"/>
                  <a:pt x="612945" y="1523330"/>
                </a:cubicBezTo>
                <a:cubicBezTo>
                  <a:pt x="806128" y="1525476"/>
                  <a:pt x="1113075" y="1420300"/>
                  <a:pt x="1231131" y="1291511"/>
                </a:cubicBezTo>
                <a:cubicBezTo>
                  <a:pt x="1349187" y="1162722"/>
                  <a:pt x="1332015" y="922316"/>
                  <a:pt x="1321283" y="750598"/>
                </a:cubicBezTo>
                <a:cubicBezTo>
                  <a:pt x="1310551" y="578880"/>
                  <a:pt x="1297672" y="385697"/>
                  <a:pt x="1166737" y="261201"/>
                </a:cubicBezTo>
                <a:cubicBezTo>
                  <a:pt x="1035802" y="136705"/>
                  <a:pt x="724562" y="-26428"/>
                  <a:pt x="535672" y="3623"/>
                </a:cubicBezTo>
                <a:cubicBezTo>
                  <a:pt x="346782" y="33674"/>
                  <a:pt x="117109" y="321302"/>
                  <a:pt x="33396" y="441505"/>
                </a:cubicBezTo>
                <a:cubicBezTo>
                  <a:pt x="-50317" y="561708"/>
                  <a:pt x="48422" y="593905"/>
                  <a:pt x="59154" y="686204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B0A8-BF7F-4C56-8712-D40242EF49B5}" type="slidenum">
              <a:rPr lang="en-IE" smtClean="0"/>
              <a:pPr/>
              <a:t>7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159560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4438650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488621" y="4291132"/>
            <a:ext cx="295275" cy="2952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7" name="Oval 26"/>
          <p:cNvSpPr/>
          <p:nvPr/>
        </p:nvSpPr>
        <p:spPr>
          <a:xfrm>
            <a:off x="3272517" y="4291132"/>
            <a:ext cx="295275" cy="2952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0" name="Oval 29"/>
          <p:cNvSpPr/>
          <p:nvPr/>
        </p:nvSpPr>
        <p:spPr>
          <a:xfrm>
            <a:off x="5056413" y="4291132"/>
            <a:ext cx="295275" cy="2952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3" name="Oval 32"/>
          <p:cNvSpPr/>
          <p:nvPr/>
        </p:nvSpPr>
        <p:spPr>
          <a:xfrm>
            <a:off x="6840309" y="4291132"/>
            <a:ext cx="295275" cy="2952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6" name="Oval 35"/>
          <p:cNvSpPr/>
          <p:nvPr/>
        </p:nvSpPr>
        <p:spPr>
          <a:xfrm>
            <a:off x="8624205" y="4291132"/>
            <a:ext cx="295275" cy="2952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9" name="Oval 38"/>
          <p:cNvSpPr/>
          <p:nvPr/>
        </p:nvSpPr>
        <p:spPr>
          <a:xfrm>
            <a:off x="10408101" y="4291132"/>
            <a:ext cx="295275" cy="2952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2" name="Content Placeholder 2"/>
          <p:cNvSpPr txBox="1">
            <a:spLocks/>
          </p:cNvSpPr>
          <p:nvPr/>
        </p:nvSpPr>
        <p:spPr>
          <a:xfrm>
            <a:off x="3101539" y="2222266"/>
            <a:ext cx="5988921" cy="1156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IE" sz="5400" b="1" dirty="0" smtClean="0"/>
              <a:t>The Data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155" y="3219949"/>
            <a:ext cx="594726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11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4686"/>
            <a:ext cx="10515600" cy="1325563"/>
          </a:xfrm>
        </p:spPr>
        <p:txBody>
          <a:bodyPr/>
          <a:lstStyle/>
          <a:p>
            <a:r>
              <a:rPr lang="en-IE" dirty="0" smtClean="0">
                <a:latin typeface="+mn-lt"/>
              </a:rPr>
              <a:t>Data</a:t>
            </a:r>
            <a:endParaRPr lang="en-IE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B0A8-BF7F-4C56-8712-D40242EF49B5}" type="slidenum">
              <a:rPr lang="en-IE" smtClean="0"/>
              <a:pPr/>
              <a:t>9</a:t>
            </a:fld>
            <a:endParaRPr lang="en-IE" dirty="0"/>
          </a:p>
        </p:txBody>
      </p:sp>
      <p:sp>
        <p:nvSpPr>
          <p:cNvPr id="32" name="TextBox 31"/>
          <p:cNvSpPr txBox="1"/>
          <p:nvPr/>
        </p:nvSpPr>
        <p:spPr>
          <a:xfrm>
            <a:off x="838200" y="1697540"/>
            <a:ext cx="477053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GB" sz="2800" dirty="0" smtClean="0"/>
              <a:t>Ex post – Statistical data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GB" sz="2800" dirty="0" smtClean="0"/>
              <a:t>Around 40 drivers </a:t>
            </a:r>
            <a:r>
              <a:rPr lang="en-GB" dirty="0" smtClean="0"/>
              <a:t>(per day)</a:t>
            </a:r>
            <a:endParaRPr lang="en-GB" sz="2800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GB" sz="2800" dirty="0" smtClean="0"/>
              <a:t>Around 3000 deliveries </a:t>
            </a:r>
            <a:r>
              <a:rPr lang="en-GB" dirty="0" smtClean="0"/>
              <a:t>(per day)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GB" sz="2800" dirty="0" smtClean="0"/>
              <a:t>Over a period of 2 month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518" y="1776434"/>
            <a:ext cx="594726" cy="612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461" y="4131267"/>
            <a:ext cx="417600" cy="61382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861" y="3347126"/>
            <a:ext cx="608400" cy="61079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261" y="2561780"/>
            <a:ext cx="612000" cy="6120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081" y="4918434"/>
            <a:ext cx="417600" cy="613123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7034103" y="1856053"/>
            <a:ext cx="337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Latitude / Longitude Pairs</a:t>
            </a:r>
            <a:endParaRPr lang="en-GB" sz="2400" dirty="0"/>
          </a:p>
        </p:txBody>
      </p:sp>
      <p:sp>
        <p:nvSpPr>
          <p:cNvPr id="53" name="TextBox 52"/>
          <p:cNvSpPr txBox="1"/>
          <p:nvPr/>
        </p:nvSpPr>
        <p:spPr>
          <a:xfrm>
            <a:off x="7063919" y="2638871"/>
            <a:ext cx="2024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Parcels Weight</a:t>
            </a:r>
            <a:endParaRPr lang="en-GB" sz="2400" dirty="0"/>
          </a:p>
        </p:txBody>
      </p:sp>
      <p:sp>
        <p:nvSpPr>
          <p:cNvPr id="54" name="TextBox 53"/>
          <p:cNvSpPr txBox="1"/>
          <p:nvPr/>
        </p:nvSpPr>
        <p:spPr>
          <a:xfrm>
            <a:off x="7063919" y="3421690"/>
            <a:ext cx="2755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Actual Delivery Time</a:t>
            </a:r>
            <a:endParaRPr lang="en-GB" sz="2400" dirty="0"/>
          </a:p>
        </p:txBody>
      </p:sp>
      <p:sp>
        <p:nvSpPr>
          <p:cNvPr id="55" name="TextBox 54"/>
          <p:cNvSpPr txBox="1"/>
          <p:nvPr/>
        </p:nvSpPr>
        <p:spPr>
          <a:xfrm>
            <a:off x="7063919" y="4205367"/>
            <a:ext cx="1659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Driver Code</a:t>
            </a:r>
            <a:endParaRPr lang="en-GB" sz="2400" dirty="0"/>
          </a:p>
        </p:txBody>
      </p:sp>
      <p:sp>
        <p:nvSpPr>
          <p:cNvPr id="56" name="TextBox 55"/>
          <p:cNvSpPr txBox="1"/>
          <p:nvPr/>
        </p:nvSpPr>
        <p:spPr>
          <a:xfrm>
            <a:off x="7063919" y="4994162"/>
            <a:ext cx="131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Postcode</a:t>
            </a:r>
            <a:endParaRPr lang="en-GB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8" t="11179" b="13161"/>
          <a:stretch/>
        </p:blipFill>
        <p:spPr>
          <a:xfrm>
            <a:off x="6014281" y="5704903"/>
            <a:ext cx="925200" cy="61181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063918" y="5704903"/>
            <a:ext cx="1186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Altitude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053700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2168</TotalTime>
  <Words>2882</Words>
  <Application>Microsoft Macintosh PowerPoint</Application>
  <PresentationFormat>Widescreen</PresentationFormat>
  <Paragraphs>706</Paragraphs>
  <Slides>59</Slides>
  <Notes>47</Notes>
  <HiddenSlides>16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9" baseType="lpstr">
      <vt:lpstr>Aparajita</vt:lpstr>
      <vt:lpstr>BigNoodleTitling</vt:lpstr>
      <vt:lpstr>Calibri</vt:lpstr>
      <vt:lpstr>Calibri Light</vt:lpstr>
      <vt:lpstr>Cambria Math</vt:lpstr>
      <vt:lpstr>Symbol</vt:lpstr>
      <vt:lpstr>Times New Roman</vt:lpstr>
      <vt:lpstr>Wingdings</vt:lpstr>
      <vt:lpstr>Arial</vt:lpstr>
      <vt:lpstr>1_Office Theme</vt:lpstr>
      <vt:lpstr>PowerPoint Presentation</vt:lpstr>
      <vt:lpstr>PowerPoint Presentation</vt:lpstr>
      <vt:lpstr>G-VRP General Assumptions</vt:lpstr>
      <vt:lpstr>Our Approach</vt:lpstr>
      <vt:lpstr>Vehicle Routing Problem Timeline</vt:lpstr>
      <vt:lpstr>Solution Approaches - Exact</vt:lpstr>
      <vt:lpstr>Solution Approaches - Heuristic</vt:lpstr>
      <vt:lpstr>PowerPoint Presentation</vt:lpstr>
      <vt:lpstr>Data</vt:lpstr>
      <vt:lpstr>Distance Matrix</vt:lpstr>
      <vt:lpstr>Distance Matrix</vt:lpstr>
      <vt:lpstr>Distance Matrix</vt:lpstr>
      <vt:lpstr>Distance Matrix</vt:lpstr>
      <vt:lpstr>Road Network</vt:lpstr>
      <vt:lpstr>Road Network</vt:lpstr>
      <vt:lpstr>PowerPoint Presentation</vt:lpstr>
      <vt:lpstr>Emission Models</vt:lpstr>
      <vt:lpstr>Emission Models</vt:lpstr>
      <vt:lpstr>Emission Models</vt:lpstr>
      <vt:lpstr>Emission Models</vt:lpstr>
      <vt:lpstr>Emission Models</vt:lpstr>
      <vt:lpstr>Emission Models</vt:lpstr>
      <vt:lpstr>Emission Models</vt:lpstr>
      <vt:lpstr>Emission Models</vt:lpstr>
      <vt:lpstr>Emission Models</vt:lpstr>
      <vt:lpstr>Load Model</vt:lpstr>
      <vt:lpstr>Load Model</vt:lpstr>
      <vt:lpstr>PowerPoint Presentation</vt:lpstr>
      <vt:lpstr>Heuristic: Genetic Algorithm (TSP)</vt:lpstr>
      <vt:lpstr>Heuristic: GA (TSP)</vt:lpstr>
      <vt:lpstr>Heuristic: GA (TSP) Main Phase</vt:lpstr>
      <vt:lpstr>Heuristic: GA(TSP) Benchmark</vt:lpstr>
      <vt:lpstr>Heuristic: GA(TSP) Benchmark</vt:lpstr>
      <vt:lpstr>Heuristic: GA (VRP)</vt:lpstr>
      <vt:lpstr>Heuristic: GA (VRP)</vt:lpstr>
      <vt:lpstr>Heuristic –  GA (VRP): Mutation</vt:lpstr>
      <vt:lpstr>Heuristic: GA (VRP) Benchmark</vt:lpstr>
      <vt:lpstr>Heuristic – GA-VRP x Benchmark set: E</vt:lpstr>
      <vt:lpstr>Heuristic – GA-VRP x Benchmark set: E</vt:lpstr>
      <vt:lpstr>PowerPoint Presentation</vt:lpstr>
      <vt:lpstr>Results TSP - H430</vt:lpstr>
      <vt:lpstr>Results TSP – M200</vt:lpstr>
      <vt:lpstr>Results TSP – M2631</vt:lpstr>
      <vt:lpstr>Results TSP – K510</vt:lpstr>
      <vt:lpstr>Results TSP – Percent Variance</vt:lpstr>
      <vt:lpstr>Results TSP – Tour K510</vt:lpstr>
      <vt:lpstr>Results TSP vs VRP ( 2 drivers)</vt:lpstr>
      <vt:lpstr>Tours TSP vs VRP (133 stops)</vt:lpstr>
      <vt:lpstr>Fuel Equivalence</vt:lpstr>
      <vt:lpstr>Fuel Equivalence</vt:lpstr>
      <vt:lpstr>Fuel Equivalence</vt:lpstr>
      <vt:lpstr>Fuel Equivalence</vt:lpstr>
      <vt:lpstr>Fuel Equivalence</vt:lpstr>
      <vt:lpstr>Fuel Equivalence</vt:lpstr>
      <vt:lpstr>PowerPoint Presentation</vt:lpstr>
      <vt:lpstr>Recommendation and Analysis</vt:lpstr>
      <vt:lpstr>Academic Contributions</vt:lpstr>
      <vt:lpstr>Business Contributions</vt:lpstr>
      <vt:lpstr>PowerPoint Presentation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Emission Models</dc:title>
  <dc:creator>Stefano Mauceri</dc:creator>
  <cp:lastModifiedBy>Stefano Mauceri</cp:lastModifiedBy>
  <cp:revision>117</cp:revision>
  <dcterms:created xsi:type="dcterms:W3CDTF">2016-08-28T21:14:58Z</dcterms:created>
  <dcterms:modified xsi:type="dcterms:W3CDTF">2016-08-30T10:50:39Z</dcterms:modified>
</cp:coreProperties>
</file>